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71" r:id="rId1"/>
    <p:sldMasterId id="2147483672" r:id="rId2"/>
  </p:sldMasterIdLst>
  <p:notesMasterIdLst>
    <p:notesMasterId r:id="rId44"/>
  </p:notesMasterIdLst>
  <p:sldIdLst>
    <p:sldId id="256" r:id="rId3"/>
    <p:sldId id="257" r:id="rId4"/>
    <p:sldId id="258" r:id="rId5"/>
    <p:sldId id="260" r:id="rId6"/>
    <p:sldId id="301" r:id="rId7"/>
    <p:sldId id="302" r:id="rId8"/>
    <p:sldId id="263" r:id="rId9"/>
    <p:sldId id="264" r:id="rId10"/>
    <p:sldId id="303" r:id="rId11"/>
    <p:sldId id="304" r:id="rId12"/>
    <p:sldId id="266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310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91" r:id="rId34"/>
    <p:sldId id="292" r:id="rId35"/>
    <p:sldId id="293" r:id="rId36"/>
    <p:sldId id="294" r:id="rId37"/>
    <p:sldId id="295" r:id="rId38"/>
    <p:sldId id="296" r:id="rId39"/>
    <p:sldId id="297" r:id="rId40"/>
    <p:sldId id="298" r:id="rId41"/>
    <p:sldId id="299" r:id="rId42"/>
    <p:sldId id="300" r:id="rId43"/>
  </p:sldIdLst>
  <p:sldSz cx="12192000" cy="6858000"/>
  <p:notesSz cx="6858000" cy="9144000"/>
  <p:embeddedFontLst>
    <p:embeddedFont>
      <p:font typeface="Arial Black" panose="020B0A04020102020204" pitchFamily="34" charset="0"/>
      <p:regular r:id="rId45"/>
      <p:bold r:id="rId46"/>
    </p:embeddedFont>
    <p:embeddedFont>
      <p:font typeface="Calibri" panose="020F0502020204030204" pitchFamily="34" charset="0"/>
      <p:regular r:id="rId47"/>
      <p:bold r:id="rId48"/>
      <p:italic r:id="rId49"/>
      <p:boldItalic r:id="rId50"/>
    </p:embeddedFont>
    <p:embeddedFont>
      <p:font typeface="Consolas" panose="020B0609020204030204" pitchFamily="49" charset="0"/>
      <p:regular r:id="rId51"/>
      <p:bold r:id="rId52"/>
      <p:italic r:id="rId53"/>
      <p:boldItalic r:id="rId54"/>
    </p:embeddedFont>
    <p:embeddedFont>
      <p:font typeface="Helvetica Neue" panose="020B0604020202020204" charset="0"/>
      <p:regular r:id="rId55"/>
      <p:bold r:id="rId56"/>
      <p:italic r:id="rId57"/>
      <p:boldItalic r:id="rId58"/>
    </p:embeddedFont>
    <p:embeddedFont>
      <p:font typeface="Helvetica Neue Light" panose="020B0604020202020204" charset="0"/>
      <p:regular r:id="rId59"/>
      <p:bold r:id="rId60"/>
      <p:italic r:id="rId61"/>
      <p:boldItalic r:id="rId62"/>
    </p:embeddedFont>
    <p:embeddedFont>
      <p:font typeface="Lato" panose="020F0502020204030203" pitchFamily="34" charset="0"/>
      <p:regular r:id="rId63"/>
      <p:bold r:id="rId64"/>
      <p:italic r:id="rId65"/>
      <p:boldItalic r:id="rId66"/>
    </p:embeddedFont>
    <p:embeddedFont>
      <p:font typeface="Tahoma" panose="020B0604030504040204" pitchFamily="34" charset="0"/>
      <p:regular r:id="rId67"/>
      <p:bold r:id="rId6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E94822E-8C2B-4774-91FD-1A5D822B0D05}">
  <a:tblStyle styleId="{6E94822E-8C2B-4774-91FD-1A5D822B0D0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81786" autoAdjust="0"/>
  </p:normalViewPr>
  <p:slideViewPr>
    <p:cSldViewPr snapToGrid="0">
      <p:cViewPr varScale="1">
        <p:scale>
          <a:sx n="54" d="100"/>
          <a:sy n="54" d="100"/>
        </p:scale>
        <p:origin x="5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font" Target="fonts/font3.fntdata"/><Relationship Id="rId63" Type="http://schemas.openxmlformats.org/officeDocument/2006/relationships/font" Target="fonts/font19.fntdata"/><Relationship Id="rId68" Type="http://schemas.openxmlformats.org/officeDocument/2006/relationships/font" Target="fonts/font24.fntdata"/><Relationship Id="rId7" Type="http://schemas.openxmlformats.org/officeDocument/2006/relationships/slide" Target="slides/slide5.xml"/><Relationship Id="rId71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font" Target="fonts/font1.fntdata"/><Relationship Id="rId53" Type="http://schemas.openxmlformats.org/officeDocument/2006/relationships/font" Target="fonts/font9.fntdata"/><Relationship Id="rId58" Type="http://schemas.openxmlformats.org/officeDocument/2006/relationships/font" Target="fonts/font14.fntdata"/><Relationship Id="rId66" Type="http://schemas.openxmlformats.org/officeDocument/2006/relationships/font" Target="fonts/font22.fntdata"/><Relationship Id="rId5" Type="http://schemas.openxmlformats.org/officeDocument/2006/relationships/slide" Target="slides/slide3.xml"/><Relationship Id="rId61" Type="http://schemas.openxmlformats.org/officeDocument/2006/relationships/font" Target="fonts/font17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font" Target="fonts/font4.fntdata"/><Relationship Id="rId56" Type="http://schemas.openxmlformats.org/officeDocument/2006/relationships/font" Target="fonts/font12.fntdata"/><Relationship Id="rId64" Type="http://schemas.openxmlformats.org/officeDocument/2006/relationships/font" Target="fonts/font20.fntdata"/><Relationship Id="rId69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font" Target="fonts/font7.fntdata"/><Relationship Id="rId72" Type="http://schemas.openxmlformats.org/officeDocument/2006/relationships/tableStyles" Target="tableStyle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font" Target="fonts/font2.fntdata"/><Relationship Id="rId59" Type="http://schemas.openxmlformats.org/officeDocument/2006/relationships/font" Target="fonts/font15.fntdata"/><Relationship Id="rId67" Type="http://schemas.openxmlformats.org/officeDocument/2006/relationships/font" Target="fonts/font23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10.fntdata"/><Relationship Id="rId62" Type="http://schemas.openxmlformats.org/officeDocument/2006/relationships/font" Target="fonts/font18.fntdata"/><Relationship Id="rId7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5.fntdata"/><Relationship Id="rId57" Type="http://schemas.openxmlformats.org/officeDocument/2006/relationships/font" Target="fonts/font13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notesMaster" Target="notesMasters/notesMaster1.xml"/><Relationship Id="rId52" Type="http://schemas.openxmlformats.org/officeDocument/2006/relationships/font" Target="fonts/font8.fntdata"/><Relationship Id="rId60" Type="http://schemas.openxmlformats.org/officeDocument/2006/relationships/font" Target="fonts/font16.fntdata"/><Relationship Id="rId65" Type="http://schemas.openxmlformats.org/officeDocument/2006/relationships/font" Target="fonts/font21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font" Target="fonts/font6.fntdata"/><Relationship Id="rId55" Type="http://schemas.openxmlformats.org/officeDocument/2006/relationships/font" Target="fonts/font11.fntdata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earchComputing/Supercomputing_Spinup.git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12316551eda_0_5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12316551eda_0_54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96" name="Google Shape;596;g12316551eda_0_54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git clone </a:t>
            </a:r>
            <a:r>
              <a:rPr lang="en-US" sz="1200" dirty="0">
                <a:solidFill>
                  <a:schemeClr val="accent5"/>
                </a:solidFill>
                <a:uFill>
                  <a:noFill/>
                </a:uFill>
                <a:latin typeface="Consolas"/>
                <a:ea typeface="Consolas"/>
                <a:cs typeface="Consolas"/>
                <a:sym typeface="Consola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https://github.com/ResearchComputing/Supercomputing_Spinup.git</a:t>
            </a:r>
            <a:endParaRPr lang="en-US" sz="1200" dirty="0">
              <a:solidFill>
                <a:schemeClr val="accent5"/>
              </a:solidFill>
              <a:uFill>
                <a:noFill/>
              </a:u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cd </a:t>
            </a: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Supercomputing_Spinup</a:t>
            </a:r>
            <a:endParaRPr lang="en-US" sz="1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export SPINUP_ROOT=$(</a:t>
            </a: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pwd</a:t>
            </a: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dirty="0"/>
          </a:p>
        </p:txBody>
      </p:sp>
      <p:sp>
        <p:nvSpPr>
          <p:cNvPr id="313" name="Google Shape;31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10226c10da8_2_18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g10226c10da8_2_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10226c10da8_2_2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g10226c10da8_2_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" name="Google Shape;39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module load </a:t>
            </a: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slurm</a:t>
            </a: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/alpine</a:t>
            </a:r>
            <a:r>
              <a:rPr lang="en-US" sz="1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 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cd $SPINUP_ROOT/</a:t>
            </a: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job_submission_spinup</a:t>
            </a:r>
            <a:endParaRPr lang="en-US" sz="1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sbatch</a:t>
            </a: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alpine_scripts/submit_test.sh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err="1">
                <a:solidFill>
                  <a:schemeClr val="accent5"/>
                </a:solidFill>
                <a:latin typeface="Consolas"/>
                <a:ea typeface="Arial"/>
                <a:cs typeface="Arial"/>
                <a:sym typeface="Consolas"/>
              </a:rPr>
              <a:t>chmod</a:t>
            </a:r>
            <a:r>
              <a:rPr lang="en-US" sz="1400" dirty="0">
                <a:solidFill>
                  <a:schemeClr val="accent5"/>
                </a:solidFill>
                <a:latin typeface="Consolas"/>
                <a:ea typeface="Arial"/>
                <a:cs typeface="Arial"/>
                <a:sym typeface="Consolas"/>
              </a:rPr>
              <a:t> </a:t>
            </a:r>
            <a:r>
              <a:rPr lang="en-US" sz="1400" dirty="0" err="1">
                <a:solidFill>
                  <a:schemeClr val="accent5"/>
                </a:solidFill>
                <a:latin typeface="Consolas"/>
                <a:ea typeface="Arial"/>
                <a:cs typeface="Arial"/>
                <a:sym typeface="Consolas"/>
              </a:rPr>
              <a:t>u+rwx</a:t>
            </a:r>
            <a:r>
              <a:rPr lang="en-US" sz="1400" dirty="0">
                <a:solidFill>
                  <a:schemeClr val="accent5"/>
                </a:solidFill>
                <a:latin typeface="Consolas"/>
                <a:ea typeface="Arial"/>
                <a:cs typeface="Arial"/>
                <a:sym typeface="Consolas"/>
              </a:rPr>
              <a:t> -R </a:t>
            </a:r>
            <a:r>
              <a:rPr lang="en-US" sz="1400" dirty="0" err="1">
                <a:solidFill>
                  <a:schemeClr val="accent5"/>
                </a:solidFill>
                <a:latin typeface="Consolas"/>
                <a:ea typeface="Arial"/>
                <a:cs typeface="Arial"/>
                <a:sym typeface="Consolas"/>
              </a:rPr>
              <a:t>alpine_scripts</a:t>
            </a:r>
            <a:endParaRPr lang="en-US" sz="1100" dirty="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sbatch</a:t>
            </a: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--partition=</a:t>
            </a: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atesting</a:t>
            </a: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-–</a:t>
            </a: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qos</a:t>
            </a: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=testing alpine_scripts/submit_test.sh </a:t>
            </a:r>
            <a:endParaRPr dirty="0"/>
          </a:p>
        </p:txBody>
      </p:sp>
      <p:sp>
        <p:nvSpPr>
          <p:cNvPr id="399" name="Google Shape;39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1023de06765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g1023de06765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7" name="Google Shape;17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g12316551eda_0_7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8" name="Google Shape;828;g12316551eda_0_7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29" name="Google Shape;829;g12316551eda_0_77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" name="Google Shape;454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echo "Running on host" `hostname`</a:t>
            </a:r>
            <a:endParaRPr lang="en-US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"Starting Sleep"</a:t>
            </a:r>
            <a:endParaRPr lang="en-US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sleep 30</a:t>
            </a:r>
            <a:endParaRPr lang="en-US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"Ending Sleep. Exiting Job!"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73" name="Google Shape;473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>
                <a:solidFill>
                  <a:srgbClr val="3D7B7B"/>
                </a:solidFill>
                <a:effectLst/>
              </a:rPr>
              <a:t>#!/bin/bash</a:t>
            </a:r>
            <a:r>
              <a:rPr lang="en-US" dirty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>
                <a:solidFill>
                  <a:srgbClr val="3D7B7B"/>
                </a:solidFill>
                <a:effectLst/>
              </a:rPr>
              <a:t>#SBATCH --nodes=1</a:t>
            </a:r>
            <a:r>
              <a:rPr lang="en-US" dirty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>
                <a:solidFill>
                  <a:srgbClr val="3D7B7B"/>
                </a:solidFill>
                <a:effectLst/>
              </a:rPr>
              <a:t>#SBATCH --</a:t>
            </a:r>
            <a:r>
              <a:rPr lang="en-US" i="1" dirty="0" err="1">
                <a:solidFill>
                  <a:srgbClr val="3D7B7B"/>
                </a:solidFill>
                <a:effectLst/>
              </a:rPr>
              <a:t>ntasks</a:t>
            </a:r>
            <a:r>
              <a:rPr lang="en-US" i="1" dirty="0">
                <a:solidFill>
                  <a:srgbClr val="3D7B7B"/>
                </a:solidFill>
                <a:effectLst/>
              </a:rPr>
              <a:t>=1</a:t>
            </a:r>
            <a:r>
              <a:rPr lang="en-US" dirty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>
                <a:solidFill>
                  <a:srgbClr val="3D7B7B"/>
                </a:solidFill>
                <a:effectLst/>
              </a:rPr>
              <a:t>#SBATCH --time=00:01:00</a:t>
            </a:r>
            <a:r>
              <a:rPr lang="en-US" dirty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>
                <a:solidFill>
                  <a:srgbClr val="3D7B7B"/>
                </a:solidFill>
                <a:effectLst/>
              </a:rPr>
              <a:t>#SBATCH --partition=</a:t>
            </a:r>
            <a:r>
              <a:rPr lang="en-US" i="1" dirty="0" err="1">
                <a:solidFill>
                  <a:srgbClr val="3D7B7B"/>
                </a:solidFill>
                <a:effectLst/>
              </a:rPr>
              <a:t>amilan</a:t>
            </a:r>
            <a:r>
              <a:rPr lang="en-US" dirty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>
                <a:solidFill>
                  <a:srgbClr val="3D7B7B"/>
                </a:solidFill>
                <a:effectLst/>
              </a:rPr>
              <a:t>#SBATCH --output=sleep_%</a:t>
            </a:r>
            <a:r>
              <a:rPr lang="en-US" i="1" dirty="0" err="1">
                <a:solidFill>
                  <a:srgbClr val="3D7B7B"/>
                </a:solidFill>
                <a:effectLst/>
              </a:rPr>
              <a:t>j.out</a:t>
            </a:r>
            <a:endParaRPr lang="en-US" i="1" dirty="0">
              <a:solidFill>
                <a:srgbClr val="3D7B7B"/>
              </a:solidFill>
              <a:effectLst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>
                <a:solidFill>
                  <a:srgbClr val="3D7B7B"/>
                </a:solidFill>
                <a:effectLst/>
              </a:rPr>
              <a:t>#SBATCH 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--mail-type=all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#SBATCH --mail-user=&lt;username&gt;@colorado.edu</a:t>
            </a:r>
            <a:endParaRPr lang="en-US" i="1" dirty="0">
              <a:solidFill>
                <a:srgbClr val="3D7B7B"/>
              </a:solidFill>
              <a:effectLst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i="1" dirty="0">
              <a:solidFill>
                <a:srgbClr val="3D7B7B"/>
              </a:solidFill>
              <a:effectLst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i="1" dirty="0">
              <a:solidFill>
                <a:srgbClr val="3D7B7B"/>
              </a:solidFill>
              <a:effectLst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echo "Running on host" `hostname`</a:t>
            </a:r>
            <a:endParaRPr lang="en-US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"Starting Sleep"</a:t>
            </a:r>
            <a:endParaRPr lang="en-US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sleep 30</a:t>
            </a:r>
            <a:endParaRPr lang="en-US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"Ending Sleep. Exiting Job!"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4" name="Google Shape;484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ls</a:t>
            </a:r>
            <a:endParaRPr dirty="0"/>
          </a:p>
        </p:txBody>
      </p:sp>
      <p:sp>
        <p:nvSpPr>
          <p:cNvPr id="495" name="Google Shape;495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fr-FR" sz="12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squeue</a:t>
            </a:r>
            <a:r>
              <a:rPr lang="fr-FR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–u </a:t>
            </a:r>
            <a:r>
              <a:rPr lang="fr-FR" sz="12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fr-FR" sz="1200" dirty="0" err="1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username</a:t>
            </a:r>
            <a:r>
              <a:rPr lang="fr-FR" sz="12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fr-FR" sz="12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squeue</a:t>
            </a:r>
            <a:r>
              <a:rPr lang="fr-FR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–p </a:t>
            </a:r>
            <a:r>
              <a:rPr lang="fr-FR" sz="12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&lt;partition&gt;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 </a:t>
            </a:r>
            <a:r>
              <a:rPr lang="en-US" sz="12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sacct</a:t>
            </a: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 –u </a:t>
            </a:r>
            <a:r>
              <a:rPr lang="en-US" sz="12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&lt;username&gt;</a:t>
            </a:r>
            <a:endParaRPr lang="en-US" sz="11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 </a:t>
            </a:r>
            <a:r>
              <a:rPr lang="en-US" sz="12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sacct</a:t>
            </a: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 --start=MM/DD/YY –u </a:t>
            </a:r>
            <a:r>
              <a:rPr lang="en-US" sz="12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&lt;username&gt;</a:t>
            </a:r>
            <a:endParaRPr lang="en-US" sz="1100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12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sacct</a:t>
            </a: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–j </a:t>
            </a:r>
            <a:r>
              <a:rPr lang="en-US" sz="12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&lt;job-id&gt;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sz="12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06" name="Google Shape;506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scontrol</a:t>
            </a: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show job </a:t>
            </a:r>
            <a:r>
              <a:rPr lang="en-US" sz="12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 number&gt;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load </a:t>
            </a:r>
            <a:r>
              <a:rPr lang="en-US" sz="12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slurmtools</a:t>
            </a:r>
            <a:endParaRPr lang="en-US" sz="12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12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seff</a:t>
            </a: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2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 number&gt;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17" name="Google Shape;517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" name="Google Shape;538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1026882106d_2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" name="Google Shape;548;g1026882106d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chmod</a:t>
            </a:r>
            <a:r>
              <a:rPr lang="en-US" dirty="0"/>
              <a:t> </a:t>
            </a:r>
            <a:r>
              <a:rPr lang="en-US" dirty="0" err="1"/>
              <a:t>u+rwx</a:t>
            </a:r>
            <a:r>
              <a:rPr lang="en-US" dirty="0"/>
              <a:t> -R scripts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cd programs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Rscript</a:t>
            </a:r>
            <a:r>
              <a:rPr lang="en-US" dirty="0"/>
              <a:t> </a:t>
            </a:r>
            <a:r>
              <a:rPr lang="en-US" dirty="0" err="1"/>
              <a:t>R_program.R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dirty="0"/>
              <a:t>#SBATCH –partition=</a:t>
            </a:r>
            <a:r>
              <a:rPr lang="en-US" dirty="0" err="1"/>
              <a:t>amilan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dirty="0" err="1"/>
              <a:t>sbatch</a:t>
            </a:r>
            <a:r>
              <a:rPr lang="en-US" dirty="0"/>
              <a:t> scripts/submit_R_SOLUTION.sh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556" name="Google Shape;556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g123ae1a45bf_0_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6" name="Google Shape;596;g123ae1a45b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g123ae1a45bf_0_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g123ae1a45bf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123ae1a45bf_0_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3" name="Google Shape;613;g123ae1a45bf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1026882106d_2_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" name="Google Shape;622;g1026882106d_2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MPI: </a:t>
            </a:r>
            <a:r>
              <a:rPr lang="en-US" b="0" i="0" dirty="0">
                <a:solidFill>
                  <a:srgbClr val="808080"/>
                </a:solidFill>
                <a:effectLst/>
                <a:latin typeface="Lato" panose="020F0502020204030203" pitchFamily="34" charset="0"/>
              </a:rPr>
              <a:t>Message Passing Interface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sbatch</a:t>
            </a:r>
            <a:r>
              <a:rPr lang="en-US" dirty="0"/>
              <a:t> scripts/submit_python_mpi.sh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>
                <a:effectLst/>
              </a:rPr>
              <a:t>conda</a:t>
            </a:r>
            <a:r>
              <a:rPr lang="en-US" dirty="0"/>
              <a:t> </a:t>
            </a:r>
            <a:r>
              <a:rPr lang="en-US" b="1" dirty="0">
                <a:effectLst/>
              </a:rPr>
              <a:t>create</a:t>
            </a:r>
            <a:r>
              <a:rPr lang="en-US" dirty="0"/>
              <a:t> -n </a:t>
            </a:r>
            <a:r>
              <a:rPr lang="en-US" dirty="0" err="1"/>
              <a:t>mycustomenv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>
                <a:effectLst/>
              </a:rPr>
              <a:t>conda</a:t>
            </a:r>
            <a:r>
              <a:rPr lang="en-US" dirty="0"/>
              <a:t> activate </a:t>
            </a:r>
            <a:r>
              <a:rPr lang="en-US" dirty="0" err="1"/>
              <a:t>mycustomenv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>
                <a:effectLst/>
              </a:rPr>
              <a:t>conda</a:t>
            </a:r>
            <a:r>
              <a:rPr lang="en-US" dirty="0"/>
              <a:t> install </a:t>
            </a:r>
            <a:r>
              <a:rPr lang="en-US" dirty="0" err="1"/>
              <a:t>numpy</a:t>
            </a:r>
            <a:r>
              <a:rPr lang="en-US" dirty="0"/>
              <a:t> </a:t>
            </a:r>
            <a:r>
              <a:rPr lang="en-US" dirty="0" err="1"/>
              <a:t>scipy</a:t>
            </a:r>
            <a:r>
              <a:rPr lang="en-US" dirty="0"/>
              <a:t> </a:t>
            </a:r>
            <a:r>
              <a:rPr lang="en-US" dirty="0" err="1"/>
              <a:t>tensorflow</a:t>
            </a:r>
            <a:endParaRPr dirty="0"/>
          </a:p>
        </p:txBody>
      </p:sp>
      <p:sp>
        <p:nvSpPr>
          <p:cNvPr id="630" name="Google Shape;630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112098c2ab9_0_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" name="Google Shape;643;g112098c2ab9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12340e64330_0_4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2" name="Google Shape;652;g12340e64330_0_4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" name="Google Shape;660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226c10da8_2_1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g10226c10da8_2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" name="Google Shape;669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p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1" name="Google Shape;681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2316551eda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12316551eda_0_23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1C774C7-3DD9-44A3-D412-31571CB5B8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2316551eda_0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12316551eda_0_27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AMC – must sign end user agreement</a:t>
            </a:r>
            <a:endParaRPr dirty="0"/>
          </a:p>
        </p:txBody>
      </p:sp>
      <p:sp>
        <p:nvSpPr>
          <p:cNvPr id="355" name="Google Shape;355;g12316551eda_0_27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2340e64330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2340e64330_0_18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g12340e64330_0_18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10e5acfa11_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g110e5acfa11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12316551eda_0_5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" name="Google Shape;586;g12316551eda_0_5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" name="Google Shape;587;g12316551eda_0_53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1_Title Slid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"/>
          <p:cNvSpPr txBox="1">
            <a:spLocks noGrp="1"/>
          </p:cNvSpPr>
          <p:nvPr>
            <p:ph type="ctrTitle"/>
          </p:nvPr>
        </p:nvSpPr>
        <p:spPr>
          <a:xfrm>
            <a:off x="485988" y="4500748"/>
            <a:ext cx="11234957" cy="14523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dt" idx="10"/>
          </p:nvPr>
        </p:nvSpPr>
        <p:spPr>
          <a:xfrm>
            <a:off x="3716594" y="6295491"/>
            <a:ext cx="99008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ftr" idx="11"/>
          </p:nvPr>
        </p:nvSpPr>
        <p:spPr>
          <a:xfrm>
            <a:off x="3374909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2" name="Google Shape;22;p2"/>
          <p:cNvPicPr preferRelativeResize="0"/>
          <p:nvPr/>
        </p:nvPicPr>
        <p:blipFill rotWithShape="1">
          <a:blip r:embed="rId2">
            <a:alphaModFix/>
          </a:blip>
          <a:srcRect b="32562"/>
          <a:stretch/>
        </p:blipFill>
        <p:spPr>
          <a:xfrm>
            <a:off x="0" y="0"/>
            <a:ext cx="12208412" cy="45007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5" name="Google Shape;75;p11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body" idx="1"/>
          </p:nvPr>
        </p:nvSpPr>
        <p:spPr>
          <a:xfrm rot="5400000">
            <a:off x="4014436" y="-1371599"/>
            <a:ext cx="4163129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2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Helvetica Neue"/>
              <a:buNone/>
              <a:defRPr sz="6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5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03" name="Google Shape;103;p15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5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None/>
              <a:defRPr sz="5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09" name="Google Shape;109;p16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6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>
            <a:spLocks noGrp="1"/>
          </p:cNvSpPr>
          <p:nvPr>
            <p:ph type="title"/>
          </p:nvPr>
        </p:nvSpPr>
        <p:spPr>
          <a:xfrm>
            <a:off x="831850" y="1725236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7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15" name="Google Shape;115;p17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7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18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18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8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9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28" name="Google Shape;128;p19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900" cy="3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9" name="Google Shape;129;p19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30" name="Google Shape;130;p19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00" cy="3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19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19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0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20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1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21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2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46" name="Google Shape;146;p2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47" name="Google Shape;147;p22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22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23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</p:sp>
      <p:sp>
        <p:nvSpPr>
          <p:cNvPr id="153" name="Google Shape;153;p23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54" name="Google Shape;154;p23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23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24"/>
          <p:cNvSpPr txBox="1">
            <a:spLocks noGrp="1"/>
          </p:cNvSpPr>
          <p:nvPr>
            <p:ph type="body" idx="1"/>
          </p:nvPr>
        </p:nvSpPr>
        <p:spPr>
          <a:xfrm rot="5400000">
            <a:off x="4014451" y="-1350624"/>
            <a:ext cx="4163100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0" name="Google Shape;160;p24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24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5"/>
          <p:cNvSpPr txBox="1">
            <a:spLocks noGrp="1"/>
          </p:cNvSpPr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25"/>
          <p:cNvSpPr txBox="1">
            <a:spLocks noGrp="1"/>
          </p:cNvSpPr>
          <p:nvPr>
            <p:ph type="body" idx="1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6" name="Google Shape;166;p25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25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ftr" idx="11"/>
          </p:nvPr>
        </p:nvSpPr>
        <p:spPr>
          <a:xfrm>
            <a:off x="3182146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ldNum" idx="12"/>
          </p:nvPr>
        </p:nvSpPr>
        <p:spPr>
          <a:xfrm>
            <a:off x="8121202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430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430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ial Black"/>
              <a:buNone/>
              <a:defRPr sz="5000" b="0" i="0" u="none" strike="noStrike" cap="non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3" name="Google Shape;13;p1" descr="Untitled.png" title="Be Boulder."/>
          <p:cNvPicPr preferRelativeResize="0"/>
          <p:nvPr/>
        </p:nvPicPr>
        <p:blipFill rotWithShape="1">
          <a:blip r:embed="rId14">
            <a:alphaModFix/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" name="Google Shape;14;p1"/>
          <p:cNvCxnSpPr/>
          <p:nvPr/>
        </p:nvCxnSpPr>
        <p:spPr>
          <a:xfrm rot="10800000" flipH="1">
            <a:off x="457200" y="6081713"/>
            <a:ext cx="11277600" cy="14287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5" name="Google Shape;15;p1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494348" y="6188959"/>
            <a:ext cx="2210435" cy="439831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"/>
          <p:cNvSpPr txBox="1">
            <a:spLocks noGrp="1"/>
          </p:cNvSpPr>
          <p:nvPr>
            <p:ph type="ftr" idx="11"/>
          </p:nvPr>
        </p:nvSpPr>
        <p:spPr>
          <a:xfrm>
            <a:off x="3374909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"/>
              <a:buNone/>
              <a:defRPr sz="50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Char char="•"/>
              <a:defRPr sz="2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•"/>
              <a:defRPr sz="24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"/>
              <a:buChar char="•"/>
              <a:defRPr sz="20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" name="Google Shape;95;p14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97" name="Google Shape;97;p14" descr="Untitled.png" title="Be Boulder."/>
          <p:cNvPicPr preferRelativeResize="0"/>
          <p:nvPr/>
        </p:nvPicPr>
        <p:blipFill rotWithShape="1">
          <a:blip r:embed="rId13">
            <a:alphaModFix/>
          </a:blip>
          <a:srcRect b="47287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8" name="Google Shape;98;p14"/>
          <p:cNvCxnSpPr/>
          <p:nvPr/>
        </p:nvCxnSpPr>
        <p:spPr>
          <a:xfrm rot="10800000" flipH="1">
            <a:off x="457200" y="6081600"/>
            <a:ext cx="11277600" cy="14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99" name="Google Shape;99;p14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494348" y="6188959"/>
            <a:ext cx="2210435" cy="43983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ondemand.rc.colorado.edu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ondemand-rmacc.rc.colorado.edu/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slurm.schedmd.com/sbatch.html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slurm.schedmd.com/quickstart.html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ResearchComputing/Final_Tutorials/blob/master/General_Computing_Topics/EfficientSerialSubmission/EfficientSerial.pdf" TargetMode="External"/><Relationship Id="rId3" Type="http://schemas.openxmlformats.org/officeDocument/2006/relationships/hyperlink" Target="https://www.colorado.edu/rc/" TargetMode="External"/><Relationship Id="rId7" Type="http://schemas.openxmlformats.org/officeDocument/2006/relationships/hyperlink" Target="https://github.com/ResearchComputing/Basics_Supercomputing/blob/master/2017_July/Day_One/%5b04%5d_submitting_jobs_supercomputer.pdf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tinyurl.com/curc-survey18" TargetMode="External"/><Relationship Id="rId5" Type="http://schemas.openxmlformats.org/officeDocument/2006/relationships/hyperlink" Target="mailto:rc-help@colorado.edu" TargetMode="External"/><Relationship Id="rId10" Type="http://schemas.openxmlformats.org/officeDocument/2006/relationships/hyperlink" Target="https://github.com/ResearchComputing/Final_Tutorials/blob/master/General_Computing_Topics/Basics_Supercomputing/2017_January/%5b04%5d_Submitting_Jobs_to_the_Supercomputer.pdf" TargetMode="External"/><Relationship Id="rId4" Type="http://schemas.openxmlformats.org/officeDocument/2006/relationships/hyperlink" Target="https://curc.readthedocs.io/en/latest/" TargetMode="External"/><Relationship Id="rId9" Type="http://schemas.openxmlformats.org/officeDocument/2006/relationships/hyperlink" Target="https://github.com/ResearchComputing/RMACC/blob/master/2017/How_Access_Summit/how_access_summit_2017.pdf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mailto:rc-help@colorado.edu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software/loadbalancer.html" TargetMode="Externa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urc.readthedocs.io/en/latest/software/GNUParallel.html" TargetMode="Externa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curc-survey18" TargetMode="External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slurm.schedmd.com/quickstart.html" TargetMode="External"/><Relationship Id="rId4" Type="http://schemas.openxmlformats.org/officeDocument/2006/relationships/hyperlink" Target="mailto:rc-help@Colorado.edu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mailto:username@login.rc.colorado.edu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26"/>
          <p:cNvPicPr preferRelativeResize="0"/>
          <p:nvPr/>
        </p:nvPicPr>
        <p:blipFill rotWithShape="1">
          <a:blip r:embed="rId3">
            <a:alphaModFix/>
          </a:blip>
          <a:srcRect b="32562"/>
          <a:stretch/>
        </p:blipFill>
        <p:spPr>
          <a:xfrm>
            <a:off x="0" y="0"/>
            <a:ext cx="12208412" cy="4500748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6"/>
          <p:cNvSpPr txBox="1">
            <a:spLocks noGrp="1"/>
          </p:cNvSpPr>
          <p:nvPr>
            <p:ph type="ctrTitle"/>
          </p:nvPr>
        </p:nvSpPr>
        <p:spPr>
          <a:xfrm>
            <a:off x="467095" y="4548248"/>
            <a:ext cx="11301352" cy="15437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Alpine Job Submission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4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RC Access: Logging in</a:t>
            </a:r>
            <a:endParaRPr dirty="0"/>
          </a:p>
        </p:txBody>
      </p:sp>
      <p:sp>
        <p:nvSpPr>
          <p:cNvPr id="599" name="Google Shape;599;p4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/>
              <a:t>CURC Open OnDemand is a browser based, integrated, single access point for all of your HPC resources at CU Research Computing.</a:t>
            </a:r>
            <a:endParaRPr sz="2400" dirty="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CU Boulder: Visit</a:t>
            </a:r>
            <a:r>
              <a:rPr lang="en-US" sz="2400" dirty="0">
                <a:uFill>
                  <a:noFill/>
                </a:uFill>
                <a:hlinkClick r:id="rId3"/>
              </a:rPr>
              <a:t> </a:t>
            </a:r>
            <a:r>
              <a:rPr lang="en-US" sz="2400" u="sng" dirty="0">
                <a:solidFill>
                  <a:schemeClr val="hlink"/>
                </a:solidFill>
                <a:hlinkClick r:id="rId3"/>
              </a:rPr>
              <a:t>https://ondemand.rc.colorado.edu</a:t>
            </a:r>
            <a:r>
              <a:rPr lang="en-US" sz="2400" dirty="0"/>
              <a:t>.</a:t>
            </a:r>
          </a:p>
          <a:p>
            <a:pPr indent="-381000">
              <a:buSzPts val="2400"/>
            </a:pPr>
            <a:r>
              <a:rPr lang="en-US" sz="2400" dirty="0"/>
              <a:t>Other RMACC Institutions: Visit </a:t>
            </a:r>
            <a:r>
              <a:rPr lang="en-US" sz="2400" dirty="0">
                <a:hlinkClick r:id="rId4"/>
              </a:rPr>
              <a:t>https://ondemand-rmacc.rc.colorado.edu/</a:t>
            </a:r>
            <a:r>
              <a:rPr lang="en-US" sz="2400" dirty="0"/>
              <a:t> </a:t>
            </a:r>
            <a:endParaRPr sz="2400" dirty="0"/>
          </a:p>
        </p:txBody>
      </p:sp>
      <p:sp>
        <p:nvSpPr>
          <p:cNvPr id="600" name="Google Shape;600;p4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sp>
        <p:nvSpPr>
          <p:cNvPr id="2" name="Google Shape;318;p36">
            <a:extLst>
              <a:ext uri="{FF2B5EF4-FFF2-40B4-BE49-F238E27FC236}">
                <a16:creationId xmlns:a16="http://schemas.microsoft.com/office/drawing/2014/main" id="{D9AAE773-E6AF-9FB1-0C0B-557F355B2CF3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4109428" y="6347472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Working on RC Resources</a:t>
            </a:r>
            <a:endParaRPr/>
          </a:p>
        </p:txBody>
      </p:sp>
      <p:sp>
        <p:nvSpPr>
          <p:cNvPr id="316" name="Google Shape;316;p36"/>
          <p:cNvSpPr txBox="1">
            <a:spLocks noGrp="1"/>
          </p:cNvSpPr>
          <p:nvPr>
            <p:ph type="body" idx="1"/>
          </p:nvPr>
        </p:nvSpPr>
        <p:spPr>
          <a:xfrm>
            <a:off x="838200" y="1597307"/>
            <a:ext cx="10515600" cy="45672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40665" marR="4445" lvl="0" indent="-227965" algn="l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-US" sz="2200" dirty="0">
                <a:solidFill>
                  <a:srgbClr val="2F2B20"/>
                </a:solidFill>
              </a:rPr>
              <a:t>When you first log in, you will be on a login node. Your prompt:</a:t>
            </a:r>
            <a:endParaRPr dirty="0"/>
          </a:p>
          <a:p>
            <a:pPr marL="0" marR="4445" lvl="0" indent="0" algn="l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marR="4445" lvl="0" indent="0" algn="l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/>
          </a:p>
          <a:p>
            <a:pPr marL="240665" marR="4445" lvl="0" indent="-227965" algn="l" rtl="0">
              <a:lnSpc>
                <a:spcPct val="115000"/>
              </a:lnSpc>
              <a:spcBef>
                <a:spcPts val="394"/>
              </a:spcBef>
              <a:spcAft>
                <a:spcPts val="0"/>
              </a:spcAft>
              <a:buSzPts val="2200"/>
              <a:buChar char="•"/>
            </a:pPr>
            <a:r>
              <a:rPr lang="en-US" sz="2200" dirty="0">
                <a:solidFill>
                  <a:srgbClr val="2F2B20"/>
                </a:solidFill>
              </a:rPr>
              <a:t>The login nodes are lightweight virtual machines primarily intended to serve as ‘gateways’ to RC resources. In order to get a better view of the software available on Alpine start a compile job.</a:t>
            </a:r>
            <a:endParaRPr dirty="0"/>
          </a:p>
          <a:p>
            <a:pPr marL="0" marR="4445" lvl="0" indent="0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None/>
            </a:pPr>
            <a:endParaRPr sz="3500" dirty="0">
              <a:solidFill>
                <a:srgbClr val="2F2B20"/>
              </a:solidFill>
            </a:endParaRPr>
          </a:p>
          <a:p>
            <a:pPr marL="457200" marR="4445" lvl="0" indent="-368300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2F2B20"/>
              </a:buClr>
              <a:buSzPts val="2200"/>
              <a:buChar char="•"/>
            </a:pPr>
            <a:r>
              <a:rPr lang="en-US" sz="2200" dirty="0">
                <a:solidFill>
                  <a:srgbClr val="2F2B20"/>
                </a:solidFill>
              </a:rPr>
              <a:t>Navigate to a workspace of your choice (e.g. scratch) and download the material for this workshop:</a:t>
            </a:r>
            <a:endParaRPr dirty="0"/>
          </a:p>
        </p:txBody>
      </p:sp>
      <p:sp>
        <p:nvSpPr>
          <p:cNvPr id="318" name="Google Shape;318;p36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19" name="Google Shape;319;p36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sp>
        <p:nvSpPr>
          <p:cNvPr id="320" name="Google Shape;320;p36"/>
          <p:cNvSpPr/>
          <p:nvPr/>
        </p:nvSpPr>
        <p:spPr>
          <a:xfrm>
            <a:off x="1328036" y="1961344"/>
            <a:ext cx="7615800" cy="3693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[user@login</a:t>
            </a: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NN</a:t>
            </a:r>
            <a:r>
              <a:rPr lang="en-US" sz="1800" b="0" i="0" u="none" strike="noStrike" cap="none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~]$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36"/>
          <p:cNvSpPr/>
          <p:nvPr/>
        </p:nvSpPr>
        <p:spPr>
          <a:xfrm>
            <a:off x="1328025" y="3677360"/>
            <a:ext cx="7615800" cy="4071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[user@loginNN ~]$ acompile</a:t>
            </a:r>
            <a:endParaRPr sz="18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8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22" name="Google Shape;322;p36"/>
          <p:cNvSpPr/>
          <p:nvPr/>
        </p:nvSpPr>
        <p:spPr>
          <a:xfrm>
            <a:off x="1328025" y="4865400"/>
            <a:ext cx="8191200" cy="11859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16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[user@c3cpu-a5-u32-4 ~]$ git clone </a:t>
            </a:r>
            <a:r>
              <a:rPr lang="en-US" sz="1800" dirty="0">
                <a:solidFill>
                  <a:schemeClr val="accent5"/>
                </a:solidFill>
                <a:uFill>
                  <a:noFill/>
                </a:uFill>
                <a:latin typeface="Consolas"/>
                <a:ea typeface="Consolas"/>
                <a:cs typeface="Consolas"/>
                <a:sym typeface="Consolas"/>
              </a:rPr>
              <a:t>https://github.com/ResearchComputing/Summer_Camp_2023.git</a:t>
            </a:r>
            <a:endParaRPr sz="18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[user@c3cpu-a5-u32-4 ~]$ cd /</a:t>
            </a: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Day_Two</a:t>
            </a: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/</a:t>
            </a: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Submitting_Jobs</a:t>
            </a: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/</a:t>
            </a:r>
            <a:endParaRPr sz="1800" dirty="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[user@c3cpu-a5-u32-4 ~]$ export SPINUP_ROOT=$(</a:t>
            </a: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pwd</a:t>
            </a: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800" dirty="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Jobs</a:t>
            </a:r>
            <a:endParaRPr/>
          </a:p>
        </p:txBody>
      </p:sp>
      <p:sp>
        <p:nvSpPr>
          <p:cNvPr id="338" name="Google Shape;338;p38"/>
          <p:cNvSpPr txBox="1">
            <a:spLocks noGrp="1"/>
          </p:cNvSpPr>
          <p:nvPr>
            <p:ph type="body" idx="1"/>
          </p:nvPr>
        </p:nvSpPr>
        <p:spPr>
          <a:xfrm>
            <a:off x="838200" y="1597307"/>
            <a:ext cx="10515600" cy="45672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40665" marR="4445" lvl="0" indent="-227965" algn="l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 dirty="0">
                <a:solidFill>
                  <a:srgbClr val="2F2B20"/>
                </a:solidFill>
              </a:rPr>
              <a:t>Because our clusters are shared resources with many users trying to utilize available compute with their applications, we need a system to divide compute in a simple and fair system.</a:t>
            </a:r>
            <a:endParaRPr sz="2200" dirty="0">
              <a:solidFill>
                <a:srgbClr val="2F2B20"/>
              </a:solidFill>
            </a:endParaRPr>
          </a:p>
          <a:p>
            <a:pPr marL="228600" marR="4445" lvl="0" indent="0" algn="l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 dirty="0">
              <a:solidFill>
                <a:srgbClr val="2F2B20"/>
              </a:solidFill>
            </a:endParaRPr>
          </a:p>
          <a:p>
            <a:pPr marL="240665" marR="4445" lvl="0" indent="-227965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 dirty="0">
                <a:solidFill>
                  <a:srgbClr val="2F2B20"/>
                </a:solidFill>
              </a:rPr>
              <a:t>SLURM</a:t>
            </a:r>
            <a:endParaRPr dirty="0"/>
          </a:p>
          <a:p>
            <a:pPr marL="697865" marR="4445" lvl="1" indent="-228600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1800"/>
              <a:buChar char="•"/>
            </a:pPr>
            <a:r>
              <a:rPr lang="en-US" sz="1800" b="1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imple </a:t>
            </a:r>
            <a:r>
              <a:rPr lang="en-US" sz="1800" b="1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L</a:t>
            </a: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inux </a:t>
            </a:r>
            <a:r>
              <a:rPr lang="en-US" sz="1800" b="1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U</a:t>
            </a: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tility for </a:t>
            </a:r>
            <a:r>
              <a:rPr lang="en-US" sz="1800" b="1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R</a:t>
            </a: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esource </a:t>
            </a:r>
            <a:r>
              <a:rPr lang="en-US" sz="1800" b="1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M</a:t>
            </a: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anagement</a:t>
            </a:r>
            <a:endParaRPr dirty="0">
              <a:solidFill>
                <a:srgbClr val="000000"/>
              </a:solidFill>
            </a:endParaRPr>
          </a:p>
          <a:p>
            <a:pPr marL="685800" marR="4445" lvl="0" indent="0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  <a:p>
            <a:pPr marL="240665" marR="4445" lvl="0" indent="-227965" algn="just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Through SLURM, users can grab allotments of compute resources called Jobs</a:t>
            </a:r>
            <a:endParaRPr dirty="0"/>
          </a:p>
          <a:p>
            <a:pPr marL="228600" marR="4445" lvl="0" indent="0" algn="just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None/>
            </a:pPr>
            <a:endParaRPr sz="2200" dirty="0">
              <a:solidFill>
                <a:srgbClr val="2F2B20"/>
              </a:solidFill>
            </a:endParaRPr>
          </a:p>
          <a:p>
            <a:pPr marL="240665" marR="4445" lvl="0" indent="-227965" algn="just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2 Types of Jobs</a:t>
            </a:r>
            <a:endParaRPr dirty="0"/>
          </a:p>
          <a:p>
            <a:pPr marL="697865" marR="4445" lvl="1" indent="-254000" algn="just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 b="1" dirty="0">
                <a:solidFill>
                  <a:srgbClr val="2F2B20"/>
                </a:solidFill>
              </a:rPr>
              <a:t>Batch Jobs</a:t>
            </a:r>
            <a:endParaRPr sz="2200" b="1" dirty="0">
              <a:solidFill>
                <a:srgbClr val="2F2B20"/>
              </a:solidFill>
            </a:endParaRPr>
          </a:p>
          <a:p>
            <a:pPr marL="697865" marR="4445" lvl="1" indent="-254000" algn="just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 b="1" dirty="0">
                <a:solidFill>
                  <a:srgbClr val="2F2B20"/>
                </a:solidFill>
              </a:rPr>
              <a:t>Interactive Jobs</a:t>
            </a:r>
            <a:endParaRPr sz="2200" b="1" dirty="0">
              <a:solidFill>
                <a:srgbClr val="2F2B20"/>
              </a:solidFill>
            </a:endParaRPr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" name="Google Shape;340;p38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41" name="Google Shape;341;p38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9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48" name="Google Shape;348;p39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pic>
        <p:nvPicPr>
          <p:cNvPr id="349" name="Google Shape;34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6902" y="2901338"/>
            <a:ext cx="1829290" cy="1829295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39"/>
          <p:cNvSpPr/>
          <p:nvPr/>
        </p:nvSpPr>
        <p:spPr>
          <a:xfrm>
            <a:off x="4852509" y="3399146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Management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service</a:t>
            </a:r>
            <a:endParaRPr/>
          </a:p>
        </p:txBody>
      </p:sp>
      <p:sp>
        <p:nvSpPr>
          <p:cNvPr id="351" name="Google Shape;351;p39"/>
          <p:cNvSpPr/>
          <p:nvPr/>
        </p:nvSpPr>
        <p:spPr>
          <a:xfrm>
            <a:off x="8642100" y="4793545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Storage</a:t>
            </a:r>
            <a:endParaRPr/>
          </a:p>
        </p:txBody>
      </p:sp>
      <p:sp>
        <p:nvSpPr>
          <p:cNvPr id="352" name="Google Shape;352;p39"/>
          <p:cNvSpPr/>
          <p:nvPr/>
        </p:nvSpPr>
        <p:spPr>
          <a:xfrm>
            <a:off x="8642100" y="2067674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Computer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Hardware</a:t>
            </a:r>
            <a:endParaRPr/>
          </a:p>
        </p:txBody>
      </p:sp>
      <p:cxnSp>
        <p:nvCxnSpPr>
          <p:cNvPr id="353" name="Google Shape;353;p39"/>
          <p:cNvCxnSpPr/>
          <p:nvPr/>
        </p:nvCxnSpPr>
        <p:spPr>
          <a:xfrm>
            <a:off x="2797901" y="3649380"/>
            <a:ext cx="15873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54" name="Google Shape;354;p39"/>
          <p:cNvCxnSpPr/>
          <p:nvPr/>
        </p:nvCxnSpPr>
        <p:spPr>
          <a:xfrm rot="10800000">
            <a:off x="2808090" y="4154841"/>
            <a:ext cx="15669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55" name="Google Shape;355;p39"/>
          <p:cNvCxnSpPr/>
          <p:nvPr/>
        </p:nvCxnSpPr>
        <p:spPr>
          <a:xfrm rot="10800000" flipH="1">
            <a:off x="6932479" y="2628383"/>
            <a:ext cx="1415400" cy="768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6" name="Google Shape;356;p39"/>
          <p:cNvCxnSpPr/>
          <p:nvPr/>
        </p:nvCxnSpPr>
        <p:spPr>
          <a:xfrm>
            <a:off x="6902156" y="4377216"/>
            <a:ext cx="1576800" cy="636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7" name="Google Shape;357;p39"/>
          <p:cNvCxnSpPr/>
          <p:nvPr/>
        </p:nvCxnSpPr>
        <p:spPr>
          <a:xfrm>
            <a:off x="9459678" y="3133834"/>
            <a:ext cx="0" cy="1475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8" name="Google Shape;358;p39"/>
          <p:cNvSpPr txBox="1"/>
          <p:nvPr/>
        </p:nvSpPr>
        <p:spPr>
          <a:xfrm>
            <a:off x="2825478" y="2914666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Submit Job</a:t>
            </a:r>
            <a:endParaRPr/>
          </a:p>
        </p:txBody>
      </p:sp>
      <p:sp>
        <p:nvSpPr>
          <p:cNvPr id="359" name="Google Shape;359;p39"/>
          <p:cNvSpPr txBox="1"/>
          <p:nvPr/>
        </p:nvSpPr>
        <p:spPr>
          <a:xfrm>
            <a:off x="2883808" y="4430983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Get Results</a:t>
            </a:r>
            <a:endParaRPr/>
          </a:p>
        </p:txBody>
      </p:sp>
      <p:pic>
        <p:nvPicPr>
          <p:cNvPr id="360" name="Google Shape;360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7956" y="5134380"/>
            <a:ext cx="636867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61" name="Google Shape;36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3470" y="5285430"/>
            <a:ext cx="636868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62" name="Google Shape;36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8611" y="2072417"/>
            <a:ext cx="636867" cy="636869"/>
          </a:xfrm>
          <a:prstGeom prst="rect">
            <a:avLst/>
          </a:prstGeom>
          <a:noFill/>
          <a:ln>
            <a:noFill/>
          </a:ln>
        </p:spPr>
      </p:pic>
      <p:pic>
        <p:nvPicPr>
          <p:cNvPr id="363" name="Google Shape;363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7673" y="1991602"/>
            <a:ext cx="636868" cy="636869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Google Shape;364;p39"/>
          <p:cNvSpPr txBox="1">
            <a:spLocks noGrp="1"/>
          </p:cNvSpPr>
          <p:nvPr>
            <p:ph type="title"/>
          </p:nvPr>
        </p:nvSpPr>
        <p:spPr>
          <a:xfrm>
            <a:off x="796200" y="4104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HPC - High Performance Computing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40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71" name="Google Shape;371;p40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pic>
        <p:nvPicPr>
          <p:cNvPr id="372" name="Google Shape;37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6902" y="2901338"/>
            <a:ext cx="1829290" cy="1829295"/>
          </a:xfrm>
          <a:prstGeom prst="rect">
            <a:avLst/>
          </a:prstGeom>
          <a:noFill/>
          <a:ln>
            <a:noFill/>
          </a:ln>
        </p:spPr>
      </p:pic>
      <p:sp>
        <p:nvSpPr>
          <p:cNvPr id="373" name="Google Shape;373;p40"/>
          <p:cNvSpPr/>
          <p:nvPr/>
        </p:nvSpPr>
        <p:spPr>
          <a:xfrm>
            <a:off x="4852509" y="3399146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SLURM</a:t>
            </a:r>
            <a:endParaRPr/>
          </a:p>
        </p:txBody>
      </p:sp>
      <p:sp>
        <p:nvSpPr>
          <p:cNvPr id="374" name="Google Shape;374;p40"/>
          <p:cNvSpPr/>
          <p:nvPr/>
        </p:nvSpPr>
        <p:spPr>
          <a:xfrm>
            <a:off x="8642100" y="4793545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Storage</a:t>
            </a:r>
            <a:endParaRPr/>
          </a:p>
        </p:txBody>
      </p:sp>
      <p:sp>
        <p:nvSpPr>
          <p:cNvPr id="375" name="Google Shape;375;p40"/>
          <p:cNvSpPr/>
          <p:nvPr/>
        </p:nvSpPr>
        <p:spPr>
          <a:xfrm>
            <a:off x="8642100" y="2067674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Computer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Hardware</a:t>
            </a:r>
            <a:endParaRPr/>
          </a:p>
        </p:txBody>
      </p:sp>
      <p:cxnSp>
        <p:nvCxnSpPr>
          <p:cNvPr id="376" name="Google Shape;376;p40"/>
          <p:cNvCxnSpPr/>
          <p:nvPr/>
        </p:nvCxnSpPr>
        <p:spPr>
          <a:xfrm>
            <a:off x="2797901" y="3649380"/>
            <a:ext cx="15873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77" name="Google Shape;377;p40"/>
          <p:cNvCxnSpPr/>
          <p:nvPr/>
        </p:nvCxnSpPr>
        <p:spPr>
          <a:xfrm rot="10800000">
            <a:off x="2808090" y="4154841"/>
            <a:ext cx="15669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78" name="Google Shape;378;p40"/>
          <p:cNvCxnSpPr/>
          <p:nvPr/>
        </p:nvCxnSpPr>
        <p:spPr>
          <a:xfrm rot="10800000" flipH="1">
            <a:off x="6932479" y="2628383"/>
            <a:ext cx="1415400" cy="768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9" name="Google Shape;379;p40"/>
          <p:cNvCxnSpPr/>
          <p:nvPr/>
        </p:nvCxnSpPr>
        <p:spPr>
          <a:xfrm>
            <a:off x="6902156" y="4377216"/>
            <a:ext cx="1576800" cy="636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0" name="Google Shape;380;p40"/>
          <p:cNvCxnSpPr/>
          <p:nvPr/>
        </p:nvCxnSpPr>
        <p:spPr>
          <a:xfrm>
            <a:off x="9459678" y="3133834"/>
            <a:ext cx="0" cy="1475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1" name="Google Shape;381;p40"/>
          <p:cNvSpPr txBox="1"/>
          <p:nvPr/>
        </p:nvSpPr>
        <p:spPr>
          <a:xfrm>
            <a:off x="2825478" y="2914666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Submit Job</a:t>
            </a:r>
            <a:endParaRPr/>
          </a:p>
        </p:txBody>
      </p:sp>
      <p:sp>
        <p:nvSpPr>
          <p:cNvPr id="382" name="Google Shape;382;p40"/>
          <p:cNvSpPr txBox="1"/>
          <p:nvPr/>
        </p:nvSpPr>
        <p:spPr>
          <a:xfrm>
            <a:off x="2883808" y="4430983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Get Results</a:t>
            </a:r>
            <a:endParaRPr/>
          </a:p>
        </p:txBody>
      </p:sp>
      <p:pic>
        <p:nvPicPr>
          <p:cNvPr id="383" name="Google Shape;383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7956" y="5134380"/>
            <a:ext cx="636867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84" name="Google Shape;38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3470" y="5285430"/>
            <a:ext cx="636868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85" name="Google Shape;38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8611" y="2072417"/>
            <a:ext cx="636867" cy="636869"/>
          </a:xfrm>
          <a:prstGeom prst="rect">
            <a:avLst/>
          </a:prstGeom>
          <a:noFill/>
          <a:ln>
            <a:noFill/>
          </a:ln>
        </p:spPr>
      </p:pic>
      <p:pic>
        <p:nvPicPr>
          <p:cNvPr id="386" name="Google Shape;38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7673" y="1991602"/>
            <a:ext cx="636868" cy="636869"/>
          </a:xfrm>
          <a:prstGeom prst="rect">
            <a:avLst/>
          </a:prstGeom>
          <a:noFill/>
          <a:ln>
            <a:noFill/>
          </a:ln>
        </p:spPr>
      </p:pic>
      <p:sp>
        <p:nvSpPr>
          <p:cNvPr id="387" name="Google Shape;387;p40"/>
          <p:cNvSpPr txBox="1">
            <a:spLocks noGrp="1"/>
          </p:cNvSpPr>
          <p:nvPr>
            <p:ph type="title"/>
          </p:nvPr>
        </p:nvSpPr>
        <p:spPr>
          <a:xfrm>
            <a:off x="796200" y="4104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HPC - High Performance Computing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41"/>
          <p:cNvSpPr txBox="1">
            <a:spLocks noGrp="1"/>
          </p:cNvSpPr>
          <p:nvPr>
            <p:ph type="title"/>
          </p:nvPr>
        </p:nvSpPr>
        <p:spPr>
          <a:xfrm>
            <a:off x="827129" y="369523"/>
            <a:ext cx="10679398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Batch Jobs</a:t>
            </a:r>
            <a:endParaRPr/>
          </a:p>
        </p:txBody>
      </p:sp>
      <p:sp>
        <p:nvSpPr>
          <p:cNvPr id="393" name="Google Shape;393;p41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817506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b="1" dirty="0">
                <a:solidFill>
                  <a:srgbClr val="2F2B20"/>
                </a:solidFill>
              </a:rPr>
              <a:t>Batch Jobs</a:t>
            </a:r>
            <a:r>
              <a:rPr lang="en-US" dirty="0">
                <a:solidFill>
                  <a:srgbClr val="2F2B20"/>
                </a:solidFill>
              </a:rPr>
              <a:t> are jobs you submit to the scheduler where they are run later without supervision.</a:t>
            </a:r>
            <a:endParaRPr dirty="0"/>
          </a:p>
          <a:p>
            <a:pPr marL="68580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dirty="0">
                <a:solidFill>
                  <a:srgbClr val="2F2B20"/>
                </a:solidFill>
              </a:rPr>
              <a:t>By far the most common job on Alpine</a:t>
            </a:r>
            <a:endParaRPr dirty="0">
              <a:solidFill>
                <a:srgbClr val="2F2B20"/>
              </a:solidFill>
            </a:endParaRPr>
          </a:p>
          <a:p>
            <a:pPr marL="68580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dirty="0">
                <a:solidFill>
                  <a:srgbClr val="2F2B20"/>
                </a:solidFill>
              </a:rPr>
              <a:t>Requires a job script</a:t>
            </a:r>
            <a:endParaRPr dirty="0">
              <a:solidFill>
                <a:srgbClr val="2F2B20"/>
              </a:solidFill>
            </a:endParaRPr>
          </a:p>
          <a:p>
            <a:pPr marL="685800" lvl="0" indent="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None/>
            </a:pPr>
            <a:endParaRPr dirty="0">
              <a:solidFill>
                <a:srgbClr val="2F2B20"/>
              </a:solidFill>
            </a:endParaRPr>
          </a:p>
          <a:p>
            <a:pPr marL="685800" lvl="0" indent="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None/>
            </a:pPr>
            <a:endParaRPr dirty="0">
              <a:solidFill>
                <a:srgbClr val="2F2B20"/>
              </a:solidFill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dirty="0">
                <a:solidFill>
                  <a:srgbClr val="2F2B20"/>
                </a:solidFill>
              </a:rPr>
              <a:t>A job script is simply a script that includes </a:t>
            </a:r>
            <a:r>
              <a:rPr lang="en-US" b="1" dirty="0">
                <a:solidFill>
                  <a:srgbClr val="2F2B20"/>
                </a:solidFill>
              </a:rPr>
              <a:t>SLURM directives</a:t>
            </a:r>
            <a:r>
              <a:rPr lang="en-US" dirty="0">
                <a:solidFill>
                  <a:srgbClr val="2F2B20"/>
                </a:solidFill>
              </a:rPr>
              <a:t> (resource specifics) ahead of any commands.</a:t>
            </a:r>
            <a:endParaRPr dirty="0">
              <a:solidFill>
                <a:srgbClr val="2F2B20"/>
              </a:solidFill>
            </a:endParaRPr>
          </a:p>
        </p:txBody>
      </p:sp>
      <p:sp>
        <p:nvSpPr>
          <p:cNvPr id="395" name="Google Shape;395;p41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96" name="Google Shape;396;p41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42"/>
          <p:cNvSpPr txBox="1">
            <a:spLocks noGrp="1"/>
          </p:cNvSpPr>
          <p:nvPr>
            <p:ph type="title"/>
          </p:nvPr>
        </p:nvSpPr>
        <p:spPr>
          <a:xfrm>
            <a:off x="827129" y="369523"/>
            <a:ext cx="10679398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Submit your first batch job</a:t>
            </a:r>
            <a:endParaRPr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02" name="Google Shape;402;p42"/>
          <p:cNvSpPr txBox="1">
            <a:spLocks noGrp="1"/>
          </p:cNvSpPr>
          <p:nvPr>
            <p:ph type="body" idx="1"/>
          </p:nvPr>
        </p:nvSpPr>
        <p:spPr>
          <a:xfrm>
            <a:off x="827125" y="1791386"/>
            <a:ext cx="108174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457200" lvl="0" indent="-36957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Helvetica Neue"/>
              <a:buChar char="•"/>
            </a:pPr>
            <a:r>
              <a:rPr lang="en-US" sz="2400" dirty="0">
                <a:latin typeface="Helvetica Neue"/>
                <a:ea typeface="Helvetica Neue"/>
                <a:cs typeface="Helvetica Neue"/>
                <a:sym typeface="Helvetica Neue"/>
              </a:rPr>
              <a:t>First, load up the </a:t>
            </a:r>
            <a:r>
              <a:rPr lang="en-US" sz="2400" b="1" dirty="0" err="1">
                <a:latin typeface="Helvetica Neue"/>
                <a:ea typeface="Helvetica Neue"/>
                <a:cs typeface="Helvetica Neue"/>
                <a:sym typeface="Helvetica Neue"/>
              </a:rPr>
              <a:t>slurm</a:t>
            </a:r>
            <a:r>
              <a:rPr lang="en-US" sz="2400" b="1" dirty="0">
                <a:latin typeface="Helvetica Neue"/>
                <a:ea typeface="Helvetica Neue"/>
                <a:cs typeface="Helvetica Neue"/>
                <a:sym typeface="Helvetica Neue"/>
              </a:rPr>
              <a:t> Alpine module</a:t>
            </a:r>
            <a:endParaRPr sz="2400" dirty="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064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 </a:t>
            </a:r>
            <a:endParaRPr sz="1800" dirty="0">
              <a:solidFill>
                <a:schemeClr val="accent5"/>
              </a:solidFill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6957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Helvetica Neue"/>
              <a:buChar char="•"/>
            </a:pPr>
            <a:r>
              <a:rPr lang="en-US" sz="2400" dirty="0" err="1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sbatch</a:t>
            </a:r>
            <a:r>
              <a:rPr lang="en-US" sz="2400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command to submit a batch job</a:t>
            </a:r>
            <a:endParaRPr sz="2400" dirty="0">
              <a:solidFill>
                <a:srgbClr val="2F2B2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6957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ct val="100000"/>
              <a:buFont typeface="Helvetica Neue"/>
              <a:buChar char="•"/>
            </a:pPr>
            <a:r>
              <a:rPr lang="en-US" sz="2400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Submit your first job! :  </a:t>
            </a:r>
            <a:endParaRPr sz="24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None/>
            </a:pPr>
            <a:endParaRPr sz="2400" dirty="0">
              <a:solidFill>
                <a:srgbClr val="2F2B2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None/>
            </a:pPr>
            <a:endParaRPr sz="2400" dirty="0">
              <a:solidFill>
                <a:srgbClr val="2F2B2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None/>
            </a:pPr>
            <a:endParaRPr sz="2400" dirty="0">
              <a:solidFill>
                <a:srgbClr val="2F2B2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555"/>
              </a:spcBef>
              <a:spcAft>
                <a:spcPts val="0"/>
              </a:spcAft>
              <a:buNone/>
            </a:pPr>
            <a:endParaRPr sz="2400" dirty="0">
              <a:solidFill>
                <a:srgbClr val="2F2B2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78380" algn="l" rtl="0">
              <a:lnSpc>
                <a:spcPct val="115000"/>
              </a:lnSpc>
              <a:spcBef>
                <a:spcPts val="555"/>
              </a:spcBef>
              <a:spcAft>
                <a:spcPts val="0"/>
              </a:spcAft>
              <a:buClr>
                <a:srgbClr val="2F2B20"/>
              </a:buClr>
              <a:buSzPct val="100000"/>
              <a:buFont typeface="Helvetica Neue"/>
              <a:buChar char="•"/>
            </a:pPr>
            <a:r>
              <a:rPr lang="en-US" sz="2550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SLURM Script contains the parameters needed to define a job</a:t>
            </a:r>
            <a:r>
              <a:rPr lang="en-US" sz="2550" dirty="0">
                <a:latin typeface="Helvetica Neue"/>
                <a:ea typeface="Helvetica Neue"/>
                <a:cs typeface="Helvetica Neue"/>
                <a:sym typeface="Helvetica Neue"/>
              </a:rPr>
              <a:t> but a</a:t>
            </a:r>
            <a:r>
              <a:rPr lang="en-US" sz="2550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dditional flags can be used to temporarily replace any set parameters. </a:t>
            </a:r>
            <a:endParaRPr sz="2550" dirty="0">
              <a:solidFill>
                <a:srgbClr val="2F2B2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3" name="Google Shape;403;p42"/>
          <p:cNvSpPr txBox="1"/>
          <p:nvPr/>
        </p:nvSpPr>
        <p:spPr>
          <a:xfrm>
            <a:off x="4574935" y="6050822"/>
            <a:ext cx="2787600" cy="2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575" rIns="0" bIns="0" anchor="t" anchorCtr="0">
            <a:spAutoFit/>
          </a:bodyPr>
          <a:lstStyle/>
          <a:p>
            <a:pPr marL="12689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u="sng">
                <a:solidFill>
                  <a:srgbClr val="2F2B20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http://slurm.schedmd.com/sbatch.html</a:t>
            </a:r>
            <a:endParaRPr sz="13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5" name="Google Shape;405;p42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06" name="Google Shape;406;p42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  <p:sp>
        <p:nvSpPr>
          <p:cNvPr id="407" name="Google Shape;407;p42"/>
          <p:cNvSpPr/>
          <p:nvPr/>
        </p:nvSpPr>
        <p:spPr>
          <a:xfrm>
            <a:off x="1314325" y="3553457"/>
            <a:ext cx="9843000" cy="7914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064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cd $SPINUP_ROOT/</a:t>
            </a:r>
            <a:r>
              <a:rPr lang="en-US" sz="20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alpine_scripts</a:t>
            </a:r>
            <a:endParaRPr sz="20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064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0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sbatch</a:t>
            </a: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submit_test.sh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  </a:t>
            </a:r>
            <a:endParaRPr sz="1800" dirty="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p42"/>
          <p:cNvSpPr/>
          <p:nvPr/>
        </p:nvSpPr>
        <p:spPr>
          <a:xfrm>
            <a:off x="1245325" y="2194998"/>
            <a:ext cx="9843000" cy="4617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064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module load </a:t>
            </a:r>
            <a:r>
              <a:rPr lang="en-US" sz="20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slurm</a:t>
            </a: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/alpine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 </a:t>
            </a:r>
            <a:endParaRPr sz="1800" dirty="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p42"/>
          <p:cNvSpPr/>
          <p:nvPr/>
        </p:nvSpPr>
        <p:spPr>
          <a:xfrm>
            <a:off x="1314325" y="5589128"/>
            <a:ext cx="9843000" cy="4617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064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sbatch</a:t>
            </a: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--partition=</a:t>
            </a: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atesting</a:t>
            </a: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-–</a:t>
            </a: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qos</a:t>
            </a: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=testing submit_test.sh  </a:t>
            </a:r>
            <a:endParaRPr sz="1800" dirty="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43"/>
          <p:cNvSpPr txBox="1">
            <a:spLocks noGrp="1"/>
          </p:cNvSpPr>
          <p:nvPr>
            <p:ph type="title"/>
          </p:nvPr>
        </p:nvSpPr>
        <p:spPr>
          <a:xfrm>
            <a:off x="863958" y="34305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Anatomy of a job script </a:t>
            </a:r>
            <a:endParaRPr/>
          </a:p>
        </p:txBody>
      </p:sp>
      <p:sp>
        <p:nvSpPr>
          <p:cNvPr id="416" name="Google Shape;416;p43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17" name="Google Shape;417;p43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  <p:sp>
        <p:nvSpPr>
          <p:cNvPr id="418" name="Google Shape;418;p43"/>
          <p:cNvSpPr txBox="1"/>
          <p:nvPr/>
        </p:nvSpPr>
        <p:spPr>
          <a:xfrm>
            <a:off x="812442" y="1753891"/>
            <a:ext cx="10515600" cy="30912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12675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#!/bin/bash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Directives (HPC Resources) 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--&lt;resource&gt;=&lt;amount&gt; 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Software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module load &lt;software&gt;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User scripting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&lt;command&gt;</a:t>
            </a:r>
            <a:endParaRPr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44"/>
          <p:cNvSpPr txBox="1">
            <a:spLocks noGrp="1"/>
          </p:cNvSpPr>
          <p:nvPr>
            <p:ph type="title"/>
          </p:nvPr>
        </p:nvSpPr>
        <p:spPr>
          <a:xfrm>
            <a:off x="863958" y="34305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Anatomy of a job script </a:t>
            </a:r>
            <a:endParaRPr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4191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Font typeface="Helvetica Neue Light"/>
              <a:buChar char="●"/>
            </a:pPr>
            <a:r>
              <a:rPr lang="en-US" sz="300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open </a:t>
            </a:r>
            <a:r>
              <a:rPr lang="en-US" sz="3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alpine_scripts/submit_test.sh</a:t>
            </a:r>
            <a:r>
              <a:rPr lang="en-US" sz="300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 (nano or vim)</a:t>
            </a:r>
            <a:endParaRPr sz="3000" dirty="0"/>
          </a:p>
        </p:txBody>
      </p:sp>
      <p:sp>
        <p:nvSpPr>
          <p:cNvPr id="425" name="Google Shape;425;p44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26" name="Google Shape;426;p44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  <p:sp>
        <p:nvSpPr>
          <p:cNvPr id="427" name="Google Shape;427;p44"/>
          <p:cNvSpPr txBox="1"/>
          <p:nvPr/>
        </p:nvSpPr>
        <p:spPr>
          <a:xfrm>
            <a:off x="812442" y="1830091"/>
            <a:ext cx="10515600" cy="40149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12675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#!/bin/bash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Directives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ntasks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=1                  	# Number of requested tasks/cores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--time=0:01:00              	# Max run time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--partition=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amilan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     	# Specify Alpine CPU node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--output=test_%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j.out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       	# Rename standard output file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Software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module purge                          # Purge all existing modules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User commands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echo "This is a test of user $USER" </a:t>
            </a:r>
            <a:endParaRPr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45"/>
          <p:cNvSpPr txBox="1"/>
          <p:nvPr/>
        </p:nvSpPr>
        <p:spPr>
          <a:xfrm>
            <a:off x="863958" y="1375690"/>
            <a:ext cx="8174700" cy="7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675" rIns="0" bIns="0" anchor="t" anchorCtr="0">
            <a:spAutoFit/>
          </a:bodyPr>
          <a:lstStyle/>
          <a:p>
            <a:pPr marL="12689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98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Specified at command line or in job script as… </a:t>
            </a:r>
            <a:endParaRPr/>
          </a:p>
          <a:p>
            <a:pPr marL="12689" marR="0" lvl="0" indent="0" algn="l" rtl="0">
              <a:spcBef>
                <a:spcPts val="99"/>
              </a:spcBef>
              <a:spcAft>
                <a:spcPts val="0"/>
              </a:spcAft>
              <a:buNone/>
            </a:pPr>
            <a:r>
              <a:rPr lang="en-US" sz="2198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#SBATCH </a:t>
            </a:r>
            <a:r>
              <a:rPr lang="en-US" sz="2198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&lt;options&gt;</a:t>
            </a:r>
            <a:r>
              <a:rPr lang="en-US" sz="2198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198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…where options include: </a:t>
            </a:r>
            <a:endParaRPr sz="2198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33" name="Google Shape;433;p45"/>
          <p:cNvSpPr txBox="1">
            <a:spLocks noGrp="1"/>
          </p:cNvSpPr>
          <p:nvPr>
            <p:ph type="title"/>
          </p:nvPr>
        </p:nvSpPr>
        <p:spPr>
          <a:xfrm>
            <a:off x="863958" y="19065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Job Options</a:t>
            </a:r>
            <a:endParaRPr dirty="0"/>
          </a:p>
        </p:txBody>
      </p:sp>
      <p:sp>
        <p:nvSpPr>
          <p:cNvPr id="434" name="Google Shape;434;p45"/>
          <p:cNvSpPr txBox="1"/>
          <p:nvPr/>
        </p:nvSpPr>
        <p:spPr>
          <a:xfrm>
            <a:off x="863950" y="2253150"/>
            <a:ext cx="3057300" cy="3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675" rIns="0" bIns="0" anchor="t" anchorCtr="0">
            <a:spAutoFit/>
          </a:bodyPr>
          <a:lstStyle/>
          <a:p>
            <a:pPr marL="240665" marR="0" lvl="0" indent="-205740" algn="l" rtl="0">
              <a:lnSpc>
                <a:spcPct val="122511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 b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Partition:</a:t>
            </a:r>
            <a:endParaRPr sz="1800"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40665" marR="0" lvl="0" indent="-202692" algn="l" rtl="0">
              <a:lnSpc>
                <a:spcPct val="119836"/>
              </a:lnSpc>
              <a:spcBef>
                <a:spcPts val="26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Sending emails: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40665" marR="0" lvl="0" indent="-202692" algn="l" rtl="0">
              <a:lnSpc>
                <a:spcPct val="119836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Email address: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40665" marR="0" lvl="0" indent="-202692" algn="l" rtl="0">
              <a:lnSpc>
                <a:spcPct val="119836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Char char="•"/>
            </a:pPr>
            <a:r>
              <a:rPr lang="en-US" sz="1800" b="1">
                <a:solidFill>
                  <a:srgbClr val="2F2B20"/>
                </a:solidFill>
              </a:rPr>
              <a:t>Number of nodes:</a:t>
            </a:r>
            <a:endParaRPr sz="1800" b="1">
              <a:solidFill>
                <a:schemeClr val="dk1"/>
              </a:solidFill>
            </a:endParaRPr>
          </a:p>
          <a:p>
            <a:pPr marL="240665" marR="0" lvl="0" indent="-205740" algn="l" rtl="0">
              <a:lnSpc>
                <a:spcPct val="122511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Char char="•"/>
            </a:pPr>
            <a:r>
              <a:rPr lang="en-US" sz="1800" b="1">
                <a:solidFill>
                  <a:srgbClr val="2F2B20"/>
                </a:solidFill>
              </a:rPr>
              <a:t>Number of cores:</a:t>
            </a:r>
            <a:endParaRPr sz="1800" b="1"/>
          </a:p>
          <a:p>
            <a:pPr marL="240665" marR="0" lvl="0" indent="-205740" algn="l" rtl="0">
              <a:lnSpc>
                <a:spcPct val="122511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Char char="•"/>
            </a:pPr>
            <a:r>
              <a:rPr lang="en-US" sz="1800">
                <a:solidFill>
                  <a:srgbClr val="2F2B20"/>
                </a:solidFill>
              </a:rPr>
              <a:t>Quality of service:</a:t>
            </a:r>
            <a:endParaRPr sz="1800">
              <a:solidFill>
                <a:schemeClr val="dk1"/>
              </a:solidFill>
            </a:endParaRPr>
          </a:p>
          <a:p>
            <a:pPr marL="240665" marR="0" lvl="0" indent="-205740" algn="l" rtl="0">
              <a:lnSpc>
                <a:spcPct val="122511"/>
              </a:lnSpc>
              <a:spcBef>
                <a:spcPts val="99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</a:rPr>
              <a:t>Allocation</a:t>
            </a: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40665" marR="0" lvl="0" indent="-202692" algn="l" rtl="0">
              <a:lnSpc>
                <a:spcPct val="119836"/>
              </a:lnSpc>
              <a:spcBef>
                <a:spcPts val="26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Wall time: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40665" marR="0" lvl="0" indent="-202692" algn="l" rtl="0">
              <a:lnSpc>
                <a:spcPct val="119836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Job Name: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40665" marR="0" lvl="0" indent="-205740" algn="l" rtl="0">
              <a:lnSpc>
                <a:spcPct val="122511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Char char="•"/>
            </a:pPr>
            <a:r>
              <a:rPr lang="en-US" sz="1800" b="1">
                <a:solidFill>
                  <a:srgbClr val="2F2B20"/>
                </a:solidFill>
              </a:rPr>
              <a:t>Output:</a:t>
            </a:r>
            <a:endParaRPr sz="1800" b="1"/>
          </a:p>
        </p:txBody>
      </p:sp>
      <p:sp>
        <p:nvSpPr>
          <p:cNvPr id="435" name="Google Shape;435;p45"/>
          <p:cNvSpPr txBox="1"/>
          <p:nvPr/>
        </p:nvSpPr>
        <p:spPr>
          <a:xfrm>
            <a:off x="4083882" y="2198148"/>
            <a:ext cx="3326400" cy="339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000" rIns="0" bIns="0" anchor="t" anchorCtr="0">
            <a:spAutoFit/>
          </a:bodyPr>
          <a:lstStyle/>
          <a:p>
            <a:pPr marL="12065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--partition=</a:t>
            </a:r>
            <a:r>
              <a:rPr lang="en-US" sz="1500" b="1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&lt;partition_name&gt;</a:t>
            </a:r>
            <a:endParaRPr sz="1500" b="1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2065" marR="0" lvl="0" indent="0" algn="l" rtl="0">
              <a:spcBef>
                <a:spcPts val="86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--mail-type=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&lt;type&gt;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2065" marR="0" lvl="0" indent="0" algn="l" rtl="0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--mail-user=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&lt;user&gt;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2065" marR="0" lvl="0" indent="0" algn="l" rtl="0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--nodes=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&lt;nodes&gt;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2065" marR="0" lvl="0" indent="0" algn="l" rtl="0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--ntasks=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&lt;number-of-tasks&gt;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2065" marR="0" lvl="0" indent="0" algn="l" rtl="0">
              <a:spcBef>
                <a:spcPts val="828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--qos=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&lt;qos&gt;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2065" marR="0" lvl="0" indent="0" algn="l" rtl="0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--account=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&lt;account_name&gt;</a:t>
            </a:r>
            <a:endParaRPr sz="150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2065" marR="0" lvl="0" indent="0" algn="l" rtl="0">
              <a:spcBef>
                <a:spcPts val="86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--time=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&lt;wall time&gt;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2065" marR="0" lvl="0" indent="0" algn="l" rtl="0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--job-name=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&lt;jobname&gt;</a:t>
            </a:r>
            <a:endParaRPr>
              <a:solidFill>
                <a:schemeClr val="accent2"/>
              </a:solidFill>
            </a:endParaRPr>
          </a:p>
          <a:p>
            <a:pPr marL="12065" marR="0" lvl="0" indent="0" algn="l" rtl="0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--output=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&lt;name&gt;</a:t>
            </a:r>
            <a:endParaRPr sz="180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6" name="Google Shape;436;p45"/>
          <p:cNvSpPr txBox="1"/>
          <p:nvPr/>
        </p:nvSpPr>
        <p:spPr>
          <a:xfrm>
            <a:off x="1185846" y="5804100"/>
            <a:ext cx="10193700" cy="2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3275" rIns="0" bIns="0" anchor="t" anchorCtr="0">
            <a:spAutoFit/>
          </a:bodyPr>
          <a:lstStyle/>
          <a:p>
            <a:pPr marL="12689" marR="5075" lvl="0" indent="0" algn="l" rtl="0">
              <a:lnSpc>
                <a:spcPct val="97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98" i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FYI: You do NOT actually type </a:t>
            </a:r>
            <a:r>
              <a:rPr lang="en-US" sz="1498" i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&lt;&gt; </a:t>
            </a:r>
            <a:r>
              <a:rPr lang="en-US" sz="1498" i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above – this designates something specific you as a  user must enter about your job</a:t>
            </a:r>
            <a:endParaRPr sz="1498" i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p45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39" name="Google Shape;439;p45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  <p:sp>
        <p:nvSpPr>
          <p:cNvPr id="440" name="Google Shape;440;p45"/>
          <p:cNvSpPr/>
          <p:nvPr/>
        </p:nvSpPr>
        <p:spPr>
          <a:xfrm>
            <a:off x="7133698" y="3710200"/>
            <a:ext cx="5058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i="1" u="sng">
                <a:solidFill>
                  <a:srgbClr val="999999"/>
                </a:solidFill>
                <a:latin typeface="Tahoma"/>
                <a:ea typeface="Tahoma"/>
                <a:cs typeface="Tahoma"/>
                <a:sym typeface="Tahom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More on slurm commands:  https://slurm.schedmd.com/quickstart.html</a:t>
            </a:r>
            <a:endParaRPr sz="1200" i="1">
              <a:solidFill>
                <a:srgbClr val="999999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7"/>
          <p:cNvSpPr txBox="1">
            <a:spLocks noGrp="1"/>
          </p:cNvSpPr>
          <p:nvPr>
            <p:ph type="title"/>
          </p:nvPr>
        </p:nvSpPr>
        <p:spPr>
          <a:xfrm>
            <a:off x="838200" y="51967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lvetica Neue Light"/>
              <a:buNone/>
            </a:pPr>
            <a:r>
              <a:rPr lang="en-US" sz="540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HPC Job Submission</a:t>
            </a:r>
            <a:br>
              <a:rPr lang="en-US" dirty="0"/>
            </a:br>
            <a:endParaRPr dirty="0"/>
          </a:p>
        </p:txBody>
      </p:sp>
      <p:sp>
        <p:nvSpPr>
          <p:cNvPr id="180" name="Google Shape;180;p27"/>
          <p:cNvSpPr txBox="1">
            <a:spLocks noGrp="1"/>
          </p:cNvSpPr>
          <p:nvPr>
            <p:ph type="body" idx="1"/>
          </p:nvPr>
        </p:nvSpPr>
        <p:spPr>
          <a:xfrm>
            <a:off x="838200" y="1501302"/>
            <a:ext cx="10515600" cy="431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59055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i="1" dirty="0">
                <a:latin typeface="Helvetica Neue"/>
                <a:ea typeface="Helvetica Neue"/>
                <a:cs typeface="Helvetica Neue"/>
                <a:sym typeface="Helvetica Neue"/>
              </a:rPr>
              <a:t>Instructor</a:t>
            </a:r>
            <a:r>
              <a:rPr lang="en-US" sz="2400" dirty="0"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-US" sz="2400" dirty="0">
                <a:solidFill>
                  <a:schemeClr val="tx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Trevor Hall</a:t>
            </a:r>
          </a:p>
          <a:p>
            <a:pPr marL="0" marR="59055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i="1" dirty="0">
                <a:latin typeface="Helvetica Neue"/>
                <a:ea typeface="Helvetica Neue"/>
                <a:cs typeface="Helvetica Neue"/>
                <a:sym typeface="Helvetica Neue"/>
              </a:rPr>
              <a:t>RC Homepage: </a:t>
            </a:r>
            <a:r>
              <a:rPr lang="en-US" sz="2400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https://www.colorado.edu/rc/</a:t>
            </a:r>
            <a:r>
              <a:rPr lang="en-US" sz="2400" i="1" dirty="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2400" i="1" dirty="0">
              <a:solidFill>
                <a:schemeClr val="accent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i="1" dirty="0">
                <a:latin typeface="Helvetica Neue"/>
                <a:ea typeface="Helvetica Neue"/>
                <a:cs typeface="Helvetica Neue"/>
                <a:sym typeface="Helvetica Neue"/>
              </a:rPr>
              <a:t>RC Docs: </a:t>
            </a:r>
            <a:r>
              <a:rPr lang="en-US" sz="2400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https://curc.readthedocs.io/en/latest/</a:t>
            </a:r>
            <a:r>
              <a:rPr lang="en-US" sz="2400" i="1" dirty="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400" i="1" dirty="0">
                <a:solidFill>
                  <a:schemeClr val="accent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 </a:t>
            </a:r>
            <a:endParaRPr sz="2400" i="1" dirty="0">
              <a:solidFill>
                <a:schemeClr val="accent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i="1" dirty="0">
                <a:latin typeface="Helvetica Neue"/>
                <a:ea typeface="Helvetica Neue"/>
                <a:cs typeface="Helvetica Neue"/>
                <a:sym typeface="Helvetica Neue"/>
              </a:rPr>
              <a:t>RC Helpdesk: </a:t>
            </a:r>
            <a:r>
              <a:rPr lang="en-US" sz="2400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rc-help@colorado.edu</a:t>
            </a:r>
            <a:endParaRPr sz="2400" dirty="0">
              <a:solidFill>
                <a:srgbClr val="A5A5A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59055" lvl="0" indent="0" algn="l" rtl="0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400" i="1" dirty="0">
              <a:solidFill>
                <a:srgbClr val="A5A5A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59055" lvl="0" indent="0" algn="l" rtl="0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4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59055" lvl="0" indent="0" algn="l" rtl="0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400" dirty="0">
                <a:latin typeface="Helvetica Neue"/>
                <a:ea typeface="Helvetica Neue"/>
                <a:cs typeface="Helvetica Neue"/>
                <a:sym typeface="Helvetica Neue"/>
              </a:rPr>
              <a:t>Course Materials: </a:t>
            </a:r>
            <a:r>
              <a:rPr lang="en-US" sz="2400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https://github.com/ResearchComputing/Summer_Camp_2023</a:t>
            </a:r>
            <a:endParaRPr sz="2400" dirty="0">
              <a:solidFill>
                <a:srgbClr val="FF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59055" lvl="0" indent="0" algn="l" rtl="0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400" dirty="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59055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latin typeface="Helvetica Neue"/>
                <a:ea typeface="Helvetica Neue"/>
                <a:cs typeface="Helvetica Neue"/>
                <a:sym typeface="Helvetica Neue"/>
              </a:rPr>
              <a:t>Survey: </a:t>
            </a:r>
            <a:r>
              <a:rPr lang="en-US" sz="2400" u="sng" dirty="0">
                <a:solidFill>
                  <a:srgbClr val="0563C1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http://tinyurl.com/curc-survey18</a:t>
            </a:r>
            <a:r>
              <a:rPr lang="en-US" sz="2400" dirty="0">
                <a:solidFill>
                  <a:schemeClr val="accent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2400" dirty="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59055" lvl="0" indent="0" algn="l" rtl="0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400" dirty="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1" name="Google Shape;181;p27"/>
          <p:cNvSpPr txBox="1"/>
          <p:nvPr/>
        </p:nvSpPr>
        <p:spPr>
          <a:xfrm>
            <a:off x="670900" y="5733950"/>
            <a:ext cx="11031300" cy="2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3900" rIns="0" bIns="0" anchor="t" anchorCtr="0">
            <a:spAutoFit/>
          </a:bodyPr>
          <a:lstStyle/>
          <a:p>
            <a:pPr marL="25168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85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Adapted from presentations by RC members Andrew Monaghan, Aaron Holt</a:t>
            </a:r>
            <a:r>
              <a:rPr lang="en-US" sz="1585" i="1" dirty="0">
                <a:solidFill>
                  <a:schemeClr val="dk1"/>
                </a:solidFill>
              </a:rPr>
              <a:t>, </a:t>
            </a:r>
            <a:r>
              <a:rPr lang="en-US" sz="1585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John </a:t>
            </a:r>
            <a:r>
              <a:rPr lang="en-US" sz="1585" b="0" i="1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Blaas</a:t>
            </a:r>
            <a:r>
              <a:rPr lang="en-US" sz="1585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and </a:t>
            </a:r>
            <a:r>
              <a:rPr lang="en-US" sz="1585" b="0" i="1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</a:t>
            </a:r>
            <a:r>
              <a:rPr lang="en-US" sz="1585" i="1" dirty="0" err="1">
                <a:solidFill>
                  <a:schemeClr val="dk1"/>
                </a:solidFill>
              </a:rPr>
              <a:t>ea</a:t>
            </a:r>
            <a:r>
              <a:rPr lang="en-US" sz="1585" i="1" dirty="0">
                <a:solidFill>
                  <a:schemeClr val="dk1"/>
                </a:solidFill>
              </a:rPr>
              <a:t> </a:t>
            </a:r>
            <a:r>
              <a:rPr lang="en-US" sz="1585" i="1" dirty="0" err="1">
                <a:solidFill>
                  <a:schemeClr val="dk1"/>
                </a:solidFill>
              </a:rPr>
              <a:t>Trehan</a:t>
            </a:r>
            <a:r>
              <a:rPr lang="en-US" sz="1585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n-US" sz="1585" b="0" i="1" u="sng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</a:t>
            </a:r>
            <a:r>
              <a:rPr lang="en-US" sz="1585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585" b="0" i="1" u="sng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</a:t>
            </a:r>
            <a:r>
              <a:rPr lang="en-US" sz="1585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585" b="0" i="1" u="sng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3</a:t>
            </a:r>
            <a:r>
              <a:rPr lang="en-US" sz="1585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585" b="0" i="1" u="sng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4</a:t>
            </a:r>
            <a:r>
              <a:rPr lang="en-US" sz="1585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endParaRPr sz="1585" b="0" i="1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27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184" name="Google Shape;184;p27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p6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 Light"/>
                <a:cs typeface="Helvetica Neue Light"/>
                <a:sym typeface="Helvetica Neue Light"/>
              </a:rPr>
              <a:t>Alpine Partitions</a:t>
            </a:r>
            <a:endParaRPr dirty="0"/>
          </a:p>
        </p:txBody>
      </p:sp>
      <p:sp>
        <p:nvSpPr>
          <p:cNvPr id="832" name="Google Shape;832;p6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  <p:graphicFrame>
        <p:nvGraphicFramePr>
          <p:cNvPr id="833" name="Google Shape;833;p68"/>
          <p:cNvGraphicFramePr/>
          <p:nvPr/>
        </p:nvGraphicFramePr>
        <p:xfrm>
          <a:off x="838200" y="1690825"/>
          <a:ext cx="10218825" cy="31742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165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7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90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267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267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0358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008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Partition</a:t>
                      </a:r>
                      <a:endParaRPr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Description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# of nodes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/>
                        <a:t>RAM/core (GB)</a:t>
                      </a:r>
                      <a:endParaRPr sz="1800" b="1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cores/node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GPUs/node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51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 err="1"/>
                        <a:t>amilan</a:t>
                      </a:r>
                      <a:endParaRPr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General Compute Node</a:t>
                      </a:r>
                      <a:r>
                        <a:rPr lang="en-US" sz="1800"/>
                        <a:t>: AMD Milan</a:t>
                      </a: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64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3.74</a:t>
                      </a:r>
                      <a:endParaRPr sz="18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64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24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ami100</a:t>
                      </a:r>
                      <a:endParaRPr sz="18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GPU </a:t>
                      </a:r>
                      <a:r>
                        <a:rPr lang="en-US" sz="1800" dirty="0"/>
                        <a:t>Node:</a:t>
                      </a:r>
                      <a:endParaRPr sz="1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3x AMD MI100</a:t>
                      </a:r>
                      <a:endParaRPr sz="1800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8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3.74</a:t>
                      </a:r>
                      <a:endParaRPr sz="18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64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71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aa100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GPU Node:</a:t>
                      </a:r>
                      <a:endParaRPr sz="1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3x Nvidia A100</a:t>
                      </a:r>
                      <a:endParaRPr sz="1800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8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3.74</a:t>
                      </a:r>
                      <a:endParaRPr sz="18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64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71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err="1"/>
                        <a:t>amem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High-memory node</a:t>
                      </a:r>
                      <a:endParaRPr sz="1800" dirty="0"/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4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21.5</a:t>
                      </a:r>
                      <a:endParaRPr sz="18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48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0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u="none" strike="noStrike" cap="none" dirty="0"/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995787"/>
                  </a:ext>
                </a:extLst>
              </a:tr>
            </a:tbl>
          </a:graphicData>
        </a:graphic>
      </p:graphicFrame>
      <p:sp>
        <p:nvSpPr>
          <p:cNvPr id="2" name="Google Shape;438;p45">
            <a:extLst>
              <a:ext uri="{FF2B5EF4-FFF2-40B4-BE49-F238E27FC236}">
                <a16:creationId xmlns:a16="http://schemas.microsoft.com/office/drawing/2014/main" id="{C206A04C-D57C-DEAB-68EF-A0CCD2F2BADE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47"/>
          <p:cNvSpPr txBox="1">
            <a:spLocks noGrp="1"/>
          </p:cNvSpPr>
          <p:nvPr>
            <p:ph type="title"/>
          </p:nvPr>
        </p:nvSpPr>
        <p:spPr>
          <a:xfrm>
            <a:off x="796725" y="296316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Quality of Service</a:t>
            </a:r>
            <a:endParaRPr/>
          </a:p>
        </p:txBody>
      </p:sp>
      <p:graphicFrame>
        <p:nvGraphicFramePr>
          <p:cNvPr id="457" name="Google Shape;457;p47"/>
          <p:cNvGraphicFramePr/>
          <p:nvPr>
            <p:extLst>
              <p:ext uri="{D42A27DB-BD31-4B8C-83A1-F6EECF244321}">
                <p14:modId xmlns:p14="http://schemas.microsoft.com/office/powerpoint/2010/main" val="3874161914"/>
              </p:ext>
            </p:extLst>
          </p:nvPr>
        </p:nvGraphicFramePr>
        <p:xfrm>
          <a:off x="1071563" y="3952875"/>
          <a:ext cx="9179225" cy="1990720"/>
        </p:xfrm>
        <a:graphic>
          <a:graphicData uri="http://schemas.openxmlformats.org/drawingml/2006/table">
            <a:tbl>
              <a:tblPr>
                <a:noFill/>
                <a:tableStyleId>{6E94822E-8C2B-4774-91FD-1A5D822B0D05}</a:tableStyleId>
              </a:tblPr>
              <a:tblGrid>
                <a:gridCol w="1190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35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9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62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723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QoS</a:t>
                      </a:r>
                      <a:endParaRPr sz="18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Description</a:t>
                      </a:r>
                      <a:endParaRPr sz="18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Max wall time</a:t>
                      </a:r>
                      <a:endParaRPr sz="18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Max jobs/user</a:t>
                      </a:r>
                      <a:endParaRPr sz="18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Max nodes/user</a:t>
                      </a:r>
                      <a:endParaRPr sz="18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normal</a:t>
                      </a: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Default QoS</a:t>
                      </a: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Derived from partition</a:t>
                      </a: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n/a</a:t>
                      </a: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256</a:t>
                      </a: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long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For jobs needing longer wall times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7 D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n/a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20 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mem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High-memory jobs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7 D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n/a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12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2279699"/>
                  </a:ext>
                </a:extLst>
              </a:tr>
            </a:tbl>
          </a:graphicData>
        </a:graphic>
      </p:graphicFrame>
      <p:sp>
        <p:nvSpPr>
          <p:cNvPr id="459" name="Google Shape;459;p47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60" name="Google Shape;460;p47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  <p:sp>
        <p:nvSpPr>
          <p:cNvPr id="461" name="Google Shape;461;p47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817506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69240" lvl="0" indent="-22796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Quality of Service specifies additional constraints Job</a:t>
            </a:r>
            <a:endParaRPr/>
          </a:p>
          <a:p>
            <a:pPr marL="726440" lvl="1" indent="-227965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On </a:t>
            </a:r>
            <a:r>
              <a:rPr lang="en-US">
                <a:solidFill>
                  <a:srgbClr val="2F2B20"/>
                </a:solidFill>
              </a:rPr>
              <a:t>Alpine</a:t>
            </a: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, this means if your job needs to run longer than 1 day</a:t>
            </a:r>
            <a:endParaRPr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726440" lvl="1" indent="-227965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Specify with the </a:t>
            </a: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--qos</a:t>
            </a: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 flag</a:t>
            </a:r>
            <a:endParaRPr/>
          </a:p>
          <a:p>
            <a:pPr marL="726440" lvl="1" indent="-227965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Doesn’t need to be set otherwise</a:t>
            </a:r>
            <a:endParaRPr/>
          </a:p>
          <a:p>
            <a:pPr marL="726440" lvl="1" indent="-75565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2" name="Google Shape;462;p47"/>
          <p:cNvSpPr/>
          <p:nvPr/>
        </p:nvSpPr>
        <p:spPr>
          <a:xfrm>
            <a:off x="7219745" y="3151127"/>
            <a:ext cx="3919608" cy="369332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064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#SBATCH --qos=long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48"/>
          <p:cNvSpPr txBox="1">
            <a:spLocks noGrp="1"/>
          </p:cNvSpPr>
          <p:nvPr>
            <p:ph type="title"/>
          </p:nvPr>
        </p:nvSpPr>
        <p:spPr>
          <a:xfrm>
            <a:off x="427725" y="4530476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Writing your first job script</a:t>
            </a:r>
            <a:endParaRPr/>
          </a:p>
        </p:txBody>
      </p:sp>
      <p:sp>
        <p:nvSpPr>
          <p:cNvPr id="469" name="Google Shape;469;p48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70" name="Google Shape;470;p48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49"/>
          <p:cNvSpPr txBox="1">
            <a:spLocks noGrp="1"/>
          </p:cNvSpPr>
          <p:nvPr>
            <p:ph type="title"/>
          </p:nvPr>
        </p:nvSpPr>
        <p:spPr>
          <a:xfrm>
            <a:off x="838200" y="31280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Your turn!</a:t>
            </a:r>
            <a:endParaRPr/>
          </a:p>
        </p:txBody>
      </p:sp>
      <p:sp>
        <p:nvSpPr>
          <p:cNvPr id="476" name="Google Shape;476;p49"/>
          <p:cNvSpPr txBox="1">
            <a:spLocks noGrp="1"/>
          </p:cNvSpPr>
          <p:nvPr>
            <p:ph type="body" idx="1"/>
          </p:nvPr>
        </p:nvSpPr>
        <p:spPr>
          <a:xfrm>
            <a:off x="838200" y="1528742"/>
            <a:ext cx="10515600" cy="2710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69240" lvl="0" indent="-22796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350"/>
              <a:buChar char="•"/>
            </a:pPr>
            <a:r>
              <a:rPr lang="en-US" sz="2350" dirty="0">
                <a:solidFill>
                  <a:srgbClr val="2F2B20"/>
                </a:solidFill>
              </a:rPr>
              <a:t>Create a job script and submit it as a batch job with the following instructions:</a:t>
            </a:r>
            <a:endParaRPr sz="2350" dirty="0"/>
          </a:p>
          <a:p>
            <a:pPr marL="228600" lvl="0" indent="-9779" algn="l" rtl="0">
              <a:lnSpc>
                <a:spcPct val="90000"/>
              </a:lnSpc>
              <a:spcBef>
                <a:spcPts val="46"/>
              </a:spcBef>
              <a:spcAft>
                <a:spcPts val="0"/>
              </a:spcAft>
              <a:buClr>
                <a:schemeClr val="dk1"/>
              </a:buClr>
              <a:buSzPts val="3446"/>
              <a:buNone/>
            </a:pPr>
            <a:endParaRPr sz="3446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812165" marR="4445" lvl="1" indent="-342265" algn="l" rtl="0">
              <a:lnSpc>
                <a:spcPct val="100099"/>
              </a:lnSpc>
              <a:spcBef>
                <a:spcPts val="6"/>
              </a:spcBef>
              <a:spcAft>
                <a:spcPts val="0"/>
              </a:spcAft>
              <a:buClr>
                <a:srgbClr val="A9A57C"/>
              </a:buClr>
              <a:buSzPts val="1950"/>
              <a:buAutoNum type="arabicPeriod"/>
            </a:pPr>
            <a:r>
              <a:rPr lang="en-US" sz="1950" dirty="0">
                <a:solidFill>
                  <a:srgbClr val="2F2B20"/>
                </a:solidFill>
              </a:rPr>
              <a:t>Navigate back to the </a:t>
            </a:r>
            <a:r>
              <a:rPr lang="en-US" sz="1950" dirty="0" err="1">
                <a:solidFill>
                  <a:schemeClr val="accent5"/>
                </a:solidFill>
              </a:rPr>
              <a:t>job_submission_spinup</a:t>
            </a:r>
            <a:r>
              <a:rPr lang="en-US" sz="1950" dirty="0">
                <a:solidFill>
                  <a:srgbClr val="2F2B20"/>
                </a:solidFill>
              </a:rPr>
              <a:t> directory</a:t>
            </a:r>
            <a:endParaRPr dirty="0"/>
          </a:p>
          <a:p>
            <a:pPr marL="812165" marR="4445" lvl="1" indent="-342265" algn="l" rtl="0">
              <a:lnSpc>
                <a:spcPct val="100099"/>
              </a:lnSpc>
              <a:spcBef>
                <a:spcPts val="6"/>
              </a:spcBef>
              <a:spcAft>
                <a:spcPts val="0"/>
              </a:spcAft>
              <a:buClr>
                <a:srgbClr val="A9A57C"/>
              </a:buClr>
              <a:buSzPts val="1950"/>
              <a:buAutoNum type="arabicPeriod"/>
            </a:pPr>
            <a:r>
              <a:rPr lang="en-US" sz="1950" dirty="0">
                <a:solidFill>
                  <a:srgbClr val="2F2B20"/>
                </a:solidFill>
              </a:rPr>
              <a:t>Create file </a:t>
            </a:r>
            <a:r>
              <a:rPr lang="en-US" sz="1950" dirty="0">
                <a:solidFill>
                  <a:schemeClr val="accent5"/>
                </a:solidFill>
              </a:rPr>
              <a:t>alpine_scripts/sleep.sh</a:t>
            </a:r>
            <a:endParaRPr dirty="0"/>
          </a:p>
          <a:p>
            <a:pPr marL="812165" marR="4445" lvl="1" indent="-342265" algn="l" rtl="0">
              <a:lnSpc>
                <a:spcPct val="100099"/>
              </a:lnSpc>
              <a:spcBef>
                <a:spcPts val="6"/>
              </a:spcBef>
              <a:spcAft>
                <a:spcPts val="0"/>
              </a:spcAft>
              <a:buClr>
                <a:srgbClr val="A9A57C"/>
              </a:buClr>
              <a:buSzPts val="1950"/>
              <a:buAutoNum type="arabicPeriod"/>
            </a:pPr>
            <a:r>
              <a:rPr lang="en-US" sz="1950" dirty="0">
                <a:solidFill>
                  <a:srgbClr val="2F2B20"/>
                </a:solidFill>
              </a:rPr>
              <a:t>The job should contain the following commands: </a:t>
            </a:r>
            <a:endParaRPr sz="1950" dirty="0"/>
          </a:p>
        </p:txBody>
      </p:sp>
      <p:sp>
        <p:nvSpPr>
          <p:cNvPr id="477" name="Google Shape;477;p49"/>
          <p:cNvSpPr txBox="1"/>
          <p:nvPr/>
        </p:nvSpPr>
        <p:spPr>
          <a:xfrm>
            <a:off x="1777079" y="3748220"/>
            <a:ext cx="5958300" cy="12438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12675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echo "Running on host" `hostname`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"Starting Sleep"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sleep 30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"Ending Sleep. Exiting Job!"</a:t>
            </a:r>
            <a:endParaRPr dirty="0"/>
          </a:p>
        </p:txBody>
      </p:sp>
      <p:sp>
        <p:nvSpPr>
          <p:cNvPr id="479" name="Google Shape;479;p49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80" name="Google Shape;480;p49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  <p:sp>
        <p:nvSpPr>
          <p:cNvPr id="481" name="Google Shape;481;p49"/>
          <p:cNvSpPr txBox="1"/>
          <p:nvPr/>
        </p:nvSpPr>
        <p:spPr>
          <a:xfrm>
            <a:off x="1071248" y="5455425"/>
            <a:ext cx="7852833" cy="6062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400"/>
              <a:buFont typeface="Arial"/>
              <a:buNone/>
            </a:pPr>
            <a:r>
              <a:rPr lang="en-US" sz="2400" i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Details on job script parameters are in the next slide</a:t>
            </a:r>
            <a:endParaRPr sz="2400" i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06204" marR="0" lvl="0" indent="-10460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50"/>
          <p:cNvSpPr txBox="1">
            <a:spLocks noGrp="1"/>
          </p:cNvSpPr>
          <p:nvPr>
            <p:ph type="title"/>
          </p:nvPr>
        </p:nvSpPr>
        <p:spPr>
          <a:xfrm>
            <a:off x="838200" y="3356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Job details of </a:t>
            </a:r>
            <a:r>
              <a:rPr lang="en-US">
                <a:solidFill>
                  <a:schemeClr val="accent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sleep.sh</a:t>
            </a:r>
            <a:endParaRPr/>
          </a:p>
        </p:txBody>
      </p:sp>
      <p:sp>
        <p:nvSpPr>
          <p:cNvPr id="487" name="Google Shape;487;p50"/>
          <p:cNvSpPr txBox="1">
            <a:spLocks noGrp="1"/>
          </p:cNvSpPr>
          <p:nvPr>
            <p:ph type="body" idx="1"/>
          </p:nvPr>
        </p:nvSpPr>
        <p:spPr>
          <a:xfrm>
            <a:off x="838200" y="1503694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69265" lvl="0" indent="-456565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398"/>
              <a:buAutoNum type="arabicPeriod"/>
            </a:pPr>
            <a:r>
              <a:rPr lang="en-US" sz="2398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job will run on </a:t>
            </a:r>
            <a:r>
              <a:rPr lang="en-US" sz="2398" b="1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 core on 1 node</a:t>
            </a:r>
            <a:endParaRPr sz="2398" b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69265" lvl="0" indent="-456565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rgbClr val="2F2B20"/>
              </a:buClr>
              <a:buSzPts val="2350"/>
              <a:buAutoNum type="arabicPeriod"/>
            </a:pPr>
            <a:r>
              <a:rPr lang="en-US" sz="2350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We will request a </a:t>
            </a:r>
            <a:r>
              <a:rPr lang="en-US" sz="2350" b="1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 minute wall time</a:t>
            </a:r>
            <a:endParaRPr sz="2350" b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69265" lvl="0" indent="-456565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rgbClr val="2F2B20"/>
              </a:buClr>
              <a:buSzPts val="2350"/>
              <a:buAutoNum type="arabicPeriod"/>
            </a:pPr>
            <a:r>
              <a:rPr lang="en-US" sz="2350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Run on the </a:t>
            </a:r>
            <a:r>
              <a:rPr lang="en-US" sz="2350" b="1" dirty="0" err="1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amilan</a:t>
            </a:r>
            <a:r>
              <a:rPr lang="en-US" sz="2350" b="1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partition</a:t>
            </a:r>
            <a:endParaRPr b="1" dirty="0"/>
          </a:p>
          <a:p>
            <a:pPr marL="469265" lvl="0" indent="-456565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chemeClr val="dk1"/>
              </a:buClr>
              <a:buSzPts val="2350"/>
              <a:buAutoNum type="arabicPeriod"/>
            </a:pPr>
            <a:r>
              <a:rPr lang="en-US" sz="2350" dirty="0">
                <a:latin typeface="Helvetica Neue"/>
                <a:ea typeface="Helvetica Neue"/>
                <a:cs typeface="Helvetica Neue"/>
                <a:sym typeface="Helvetica Neue"/>
              </a:rPr>
              <a:t>Set the output file to be named </a:t>
            </a:r>
            <a:r>
              <a:rPr lang="en-US" sz="2350" b="1" dirty="0">
                <a:latin typeface="Helvetica Neue"/>
                <a:ea typeface="Helvetica Neue"/>
                <a:cs typeface="Helvetica Neue"/>
                <a:sym typeface="Helvetica Neue"/>
              </a:rPr>
              <a:t>“sleep_%</a:t>
            </a:r>
            <a:r>
              <a:rPr lang="en-US" sz="2350" b="1" dirty="0" err="1">
                <a:latin typeface="Helvetica Neue"/>
                <a:ea typeface="Helvetica Neue"/>
                <a:cs typeface="Helvetica Neue"/>
                <a:sym typeface="Helvetica Neue"/>
              </a:rPr>
              <a:t>j.out</a:t>
            </a:r>
            <a:r>
              <a:rPr lang="en-US" sz="2350" b="1" dirty="0">
                <a:latin typeface="Helvetica Neue"/>
                <a:ea typeface="Helvetica Neue"/>
                <a:cs typeface="Helvetica Neue"/>
                <a:sym typeface="Helvetica Neue"/>
              </a:rPr>
              <a:t>”</a:t>
            </a:r>
            <a:endParaRPr sz="2350" b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69265" lvl="0" indent="-456565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chemeClr val="dk1"/>
              </a:buClr>
              <a:buSzPts val="2350"/>
              <a:buAutoNum type="arabicPeriod"/>
            </a:pPr>
            <a:r>
              <a:rPr lang="en-US" sz="2398" dirty="0">
                <a:latin typeface="Helvetica Neue"/>
                <a:ea typeface="Helvetica Neue"/>
                <a:cs typeface="Helvetica Neue"/>
                <a:sym typeface="Helvetica Neue"/>
              </a:rPr>
              <a:t>Contains the following </a:t>
            </a:r>
            <a:r>
              <a:rPr lang="en-US" sz="2398" b="1" dirty="0">
                <a:latin typeface="Helvetica Neue"/>
                <a:ea typeface="Helvetica Neue"/>
                <a:cs typeface="Helvetica Neue"/>
                <a:sym typeface="Helvetica Neue"/>
              </a:rPr>
              <a:t>commands</a:t>
            </a:r>
            <a:r>
              <a:rPr lang="en-US" sz="2398" dirty="0">
                <a:latin typeface="Helvetica Neue"/>
                <a:ea typeface="Helvetica Neue"/>
                <a:cs typeface="Helvetica Neue"/>
                <a:sym typeface="Helvetica Neue"/>
              </a:rPr>
              <a:t> -&gt;  </a:t>
            </a:r>
            <a:endParaRPr sz="2398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None/>
            </a:pPr>
            <a:endParaRPr sz="2398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None/>
            </a:pPr>
            <a:endParaRPr sz="2398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None/>
            </a:pP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* Bonus: Email yourself when the job ends</a:t>
            </a:r>
            <a:endParaRPr sz="1800" dirty="0"/>
          </a:p>
          <a:p>
            <a:pPr marL="0" lvl="0" indent="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None/>
            </a:pPr>
            <a:endParaRPr sz="2398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89" name="Google Shape;489;p50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90" name="Google Shape;490;p50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  <p:sp>
        <p:nvSpPr>
          <p:cNvPr id="491" name="Google Shape;491;p50"/>
          <p:cNvSpPr txBox="1"/>
          <p:nvPr/>
        </p:nvSpPr>
        <p:spPr>
          <a:xfrm>
            <a:off x="6655903" y="3429008"/>
            <a:ext cx="4280100" cy="9978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12675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"Running on host" `hostname`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"Starting Sleep"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sleep 30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"Ending Sleep. Exiting Job!"</a:t>
            </a:r>
            <a:endParaRPr dirty="0"/>
          </a:p>
        </p:txBody>
      </p:sp>
      <p:sp>
        <p:nvSpPr>
          <p:cNvPr id="492" name="Google Shape;492;p50"/>
          <p:cNvSpPr/>
          <p:nvPr/>
        </p:nvSpPr>
        <p:spPr>
          <a:xfrm>
            <a:off x="544150" y="5121375"/>
            <a:ext cx="5922600" cy="4761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2065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sbatch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alpine_scripts/sleep.sh</a:t>
            </a:r>
            <a:endParaRPr sz="18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51"/>
          <p:cNvSpPr txBox="1"/>
          <p:nvPr/>
        </p:nvSpPr>
        <p:spPr>
          <a:xfrm>
            <a:off x="835819" y="1546270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2222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</a:pPr>
            <a:r>
              <a:rPr lang="en-US" sz="2700">
                <a:solidFill>
                  <a:schemeClr val="dk1"/>
                </a:solidFill>
              </a:rPr>
              <a:t>Once a job completes its execution, the standard output of the script will be redirected to an output file.</a:t>
            </a:r>
            <a:endParaRPr sz="1300"/>
          </a:p>
          <a:p>
            <a:pPr marL="685800" marR="0" lvl="1" indent="-33591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</a:pPr>
            <a:r>
              <a:rPr lang="en-US" sz="2300" i="0" u="none" strike="noStrike" cap="none">
                <a:solidFill>
                  <a:schemeClr val="dk1"/>
                </a:solidFill>
              </a:rPr>
              <a:t>Great for debugging!</a:t>
            </a:r>
            <a:endParaRPr sz="1300"/>
          </a:p>
          <a:p>
            <a:pPr marL="685800" marR="0" lvl="1" indent="-33591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</a:pPr>
            <a:r>
              <a:rPr lang="en-US" sz="2300" i="0" u="none" strike="noStrike" cap="none">
                <a:solidFill>
                  <a:schemeClr val="dk1"/>
                </a:solidFill>
              </a:rPr>
              <a:t>Could be different from output generated by your application</a:t>
            </a:r>
            <a:endParaRPr sz="1300"/>
          </a:p>
          <a:p>
            <a:pPr marL="685800" marR="0" lvl="1" indent="-33591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</a:pPr>
            <a:r>
              <a:rPr lang="en-US" sz="2300" i="0" u="none" strike="noStrike" cap="none">
                <a:solidFill>
                  <a:schemeClr val="dk1"/>
                </a:solidFill>
              </a:rPr>
              <a:t>File is created in directory job was run unless specified in your </a:t>
            </a:r>
            <a:br>
              <a:rPr lang="en-US" sz="2300" i="0" u="none" strike="noStrike" cap="none">
                <a:solidFill>
                  <a:schemeClr val="dk1"/>
                </a:solidFill>
              </a:rPr>
            </a:br>
            <a:r>
              <a:rPr lang="en-US" sz="2300" i="0" u="none" strike="noStrike" cap="none">
                <a:solidFill>
                  <a:schemeClr val="accent5"/>
                </a:solidFill>
              </a:rPr>
              <a:t>--output</a:t>
            </a:r>
            <a:r>
              <a:rPr lang="en-US" sz="2300" i="0" u="none" strike="noStrike" cap="none">
                <a:solidFill>
                  <a:schemeClr val="dk1"/>
                </a:solidFill>
              </a:rPr>
              <a:t> directive.</a:t>
            </a:r>
            <a:endParaRPr sz="1300"/>
          </a:p>
          <a:p>
            <a:pPr marL="685800" marR="0" lvl="1" indent="-33591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</a:pPr>
            <a:r>
              <a:rPr lang="en-US" sz="2300" i="0" u="none" strike="noStrike" cap="none">
                <a:solidFill>
                  <a:schemeClr val="dk1"/>
                </a:solidFill>
              </a:rPr>
              <a:t>If the </a:t>
            </a:r>
            <a:r>
              <a:rPr lang="en-US" sz="2300" i="0" u="none" strike="noStrike" cap="none">
                <a:solidFill>
                  <a:srgbClr val="000000"/>
                </a:solidFill>
              </a:rPr>
              <a:t>directive </a:t>
            </a:r>
            <a:r>
              <a:rPr lang="en-US" sz="2300" i="0" u="none" strike="noStrike" cap="none">
                <a:solidFill>
                  <a:schemeClr val="accent5"/>
                </a:solidFill>
              </a:rPr>
              <a:t>--output</a:t>
            </a:r>
            <a:r>
              <a:rPr lang="en-US" sz="2300" i="0" u="none" strike="noStrike" cap="none">
                <a:solidFill>
                  <a:schemeClr val="dk1"/>
                </a:solidFill>
              </a:rPr>
              <a:t> is not provided then a generic file name will be used (slurm_xxxxxx.out).</a:t>
            </a:r>
            <a:endParaRPr sz="2300" i="0" u="none" strike="noStrike" cap="none">
              <a:solidFill>
                <a:schemeClr val="dk1"/>
              </a:solidFill>
            </a:endParaRPr>
          </a:p>
          <a:p>
            <a:pPr marL="685800" marR="0" lvl="1" indent="-18986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8" name="Google Shape;498;p51"/>
          <p:cNvSpPr txBox="1">
            <a:spLocks noGrp="1"/>
          </p:cNvSpPr>
          <p:nvPr>
            <p:ph type="title"/>
          </p:nvPr>
        </p:nvSpPr>
        <p:spPr>
          <a:xfrm>
            <a:off x="838200" y="3356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Job Output</a:t>
            </a:r>
            <a:endParaRPr/>
          </a:p>
        </p:txBody>
      </p:sp>
      <p:sp>
        <p:nvSpPr>
          <p:cNvPr id="500" name="Google Shape;500;p51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01" name="Google Shape;501;p51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  <p:sp>
        <p:nvSpPr>
          <p:cNvPr id="502" name="Google Shape;502;p51"/>
          <p:cNvSpPr txBox="1"/>
          <p:nvPr/>
        </p:nvSpPr>
        <p:spPr>
          <a:xfrm>
            <a:off x="6738538" y="5708453"/>
            <a:ext cx="4878140" cy="6062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600"/>
              <a:buFont typeface="Arial"/>
              <a:buNone/>
            </a:pPr>
            <a:r>
              <a:rPr lang="en-US" sz="1600" i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Solution can be found in “</a:t>
            </a:r>
            <a:r>
              <a:rPr lang="en-US" sz="1600" i="1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./solutions</a:t>
            </a:r>
            <a:r>
              <a:rPr lang="en-US" sz="1600" i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” subdirectory</a:t>
            </a:r>
            <a:endParaRPr sz="1600" i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06204" marR="0" lvl="0" indent="-10460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  <p:sp>
        <p:nvSpPr>
          <p:cNvPr id="503" name="Google Shape;503;p51"/>
          <p:cNvSpPr txBox="1"/>
          <p:nvPr/>
        </p:nvSpPr>
        <p:spPr>
          <a:xfrm>
            <a:off x="1231253" y="5087426"/>
            <a:ext cx="7263300" cy="4098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None/>
            </a:pPr>
            <a:r>
              <a:rPr lang="en-US" sz="18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cat output/sleep.xxxxxx.out</a:t>
            </a:r>
            <a:r>
              <a:rPr lang="en-US" sz="1800">
                <a:solidFill>
                  <a:srgbClr val="2F2B2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800" i="1">
                <a:solidFill>
                  <a:srgbClr val="AEABAB"/>
                </a:solidFill>
                <a:latin typeface="Arial"/>
                <a:ea typeface="Arial"/>
                <a:cs typeface="Arial"/>
                <a:sym typeface="Arial"/>
              </a:rPr>
              <a:t># where xxxxxx is your Job Id</a:t>
            </a:r>
            <a:endParaRPr sz="1800" i="1">
              <a:solidFill>
                <a:srgbClr val="AEABAB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0574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52"/>
          <p:cNvSpPr txBox="1">
            <a:spLocks noGrp="1"/>
          </p:cNvSpPr>
          <p:nvPr>
            <p:ph type="title"/>
          </p:nvPr>
        </p:nvSpPr>
        <p:spPr>
          <a:xfrm>
            <a:off x="838200" y="295543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Checking your jobs (1)</a:t>
            </a:r>
            <a:endParaRPr/>
          </a:p>
        </p:txBody>
      </p:sp>
      <p:sp>
        <p:nvSpPr>
          <p:cNvPr id="509" name="Google Shape;509;p52"/>
          <p:cNvSpPr txBox="1">
            <a:spLocks noGrp="1"/>
          </p:cNvSpPr>
          <p:nvPr>
            <p:ph type="body" idx="1"/>
          </p:nvPr>
        </p:nvSpPr>
        <p:spPr>
          <a:xfrm>
            <a:off x="747157" y="1525644"/>
            <a:ext cx="10005600" cy="40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Char char="•"/>
            </a:pPr>
            <a:r>
              <a:rPr lang="en-US" sz="2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squeue</a:t>
            </a:r>
            <a:r>
              <a:rPr lang="en-US" sz="2200" dirty="0">
                <a:solidFill>
                  <a:srgbClr val="2F2B2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-US" sz="22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 Monitor your jobs status </a:t>
            </a:r>
            <a:r>
              <a:rPr lang="en-US" sz="2200" b="1" dirty="0">
                <a:solidFill>
                  <a:srgbClr val="2F2B20"/>
                </a:solidFill>
              </a:rPr>
              <a:t>in queue and while running</a:t>
            </a:r>
            <a:r>
              <a:rPr lang="en-US" sz="22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2200" dirty="0">
              <a:solidFill>
                <a:srgbClr val="2F2B2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685800" lvl="1" indent="-34226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By Default shows all jobs in queue</a:t>
            </a:r>
            <a:endParaRPr dirty="0"/>
          </a:p>
          <a:p>
            <a:pPr marL="685800" lvl="1" indent="-34226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Narrow this down with:</a:t>
            </a:r>
            <a:endParaRPr sz="1800" dirty="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endParaRPr sz="2200" dirty="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endParaRPr sz="2200" dirty="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endParaRPr sz="2200" dirty="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200"/>
              <a:buChar char="•"/>
            </a:pPr>
            <a:r>
              <a:rPr lang="en-US" sz="2200" dirty="0" err="1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sacct</a:t>
            </a:r>
            <a:r>
              <a:rPr lang="en-US" sz="22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: Check back on usage statistics of </a:t>
            </a:r>
            <a:r>
              <a:rPr lang="en-US" sz="2200" b="1" dirty="0">
                <a:solidFill>
                  <a:srgbClr val="2F2B20"/>
                </a:solidFill>
              </a:rPr>
              <a:t>previous Jobs</a:t>
            </a:r>
            <a:endParaRPr b="1" dirty="0"/>
          </a:p>
          <a:p>
            <a:pPr marL="685800" lvl="1" indent="-34226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By default only checks all jobs from the start of the current day.</a:t>
            </a:r>
            <a:endParaRPr dirty="0"/>
          </a:p>
          <a:p>
            <a:pPr marL="685800" lvl="1" indent="-34226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Narrow this down with:</a:t>
            </a:r>
            <a:endParaRPr sz="1800" dirty="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114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 dirty="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None/>
            </a:pPr>
            <a:r>
              <a:rPr lang="en-US" sz="18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 dirty="0">
              <a:solidFill>
                <a:srgbClr val="2F2B2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None/>
            </a:pPr>
            <a:r>
              <a:rPr lang="en-US" sz="18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11" name="Google Shape;511;p52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12" name="Google Shape;512;p52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  <p:sp>
        <p:nvSpPr>
          <p:cNvPr id="513" name="Google Shape;513;p52"/>
          <p:cNvSpPr/>
          <p:nvPr/>
        </p:nvSpPr>
        <p:spPr>
          <a:xfrm>
            <a:off x="1058597" y="2566043"/>
            <a:ext cx="7263300" cy="7080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squeue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–u </a:t>
            </a:r>
            <a:r>
              <a:rPr lang="en-US" sz="20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&lt;username&gt;</a:t>
            </a:r>
            <a:endParaRPr sz="20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squeue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–p </a:t>
            </a:r>
            <a:r>
              <a:rPr lang="en-US" sz="20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&lt;partition&gt;</a:t>
            </a:r>
            <a:endParaRPr sz="20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14" name="Google Shape;514;p52"/>
          <p:cNvSpPr/>
          <p:nvPr/>
        </p:nvSpPr>
        <p:spPr>
          <a:xfrm>
            <a:off x="1058597" y="4554385"/>
            <a:ext cx="7263300" cy="10158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 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sacct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 –u </a:t>
            </a:r>
            <a:r>
              <a:rPr lang="en-US" sz="20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&lt;username&gt;</a:t>
            </a:r>
            <a:endParaRPr sz="18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 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sacct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 --start=MM/DD/YY –u </a:t>
            </a:r>
            <a:r>
              <a:rPr lang="en-US" sz="20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&lt;username&gt;</a:t>
            </a:r>
            <a:endParaRPr sz="1800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sacct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–j </a:t>
            </a:r>
            <a:r>
              <a:rPr lang="en-US" sz="20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&lt;job-id&gt;</a:t>
            </a:r>
            <a:endParaRPr sz="20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53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03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 dirty="0"/>
              <a:t>Another method of checking details of your job while running is with 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scontrol</a:t>
            </a:r>
            <a:endParaRPr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228600" lvl="0" indent="-203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 dirty="0">
                <a:latin typeface="Arial"/>
                <a:ea typeface="Arial"/>
                <a:cs typeface="Arial"/>
                <a:sym typeface="Arial"/>
              </a:rPr>
              <a:t>Advanced command usually used by system administrators, but you can use it too!</a:t>
            </a: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  <a:p>
            <a:pPr marL="228600" lvl="0" indent="-203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 err="1">
                <a:solidFill>
                  <a:schemeClr val="accent5"/>
                </a:solidFill>
              </a:rPr>
              <a:t>seff</a:t>
            </a:r>
            <a:r>
              <a:rPr lang="en-US" sz="2400" dirty="0"/>
              <a:t>: Utility to </a:t>
            </a:r>
            <a:r>
              <a:rPr lang="en-US" sz="2400" b="1" dirty="0"/>
              <a:t>check efficiency post-job</a:t>
            </a:r>
            <a:endParaRPr sz="2400" b="1" dirty="0"/>
          </a:p>
        </p:txBody>
      </p:sp>
      <p:sp>
        <p:nvSpPr>
          <p:cNvPr id="520" name="Google Shape;520;p53"/>
          <p:cNvSpPr txBox="1">
            <a:spLocks noGrp="1"/>
          </p:cNvSpPr>
          <p:nvPr>
            <p:ph type="title"/>
          </p:nvPr>
        </p:nvSpPr>
        <p:spPr>
          <a:xfrm>
            <a:off x="838200" y="29554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Checking your jobs (2)</a:t>
            </a:r>
            <a:endParaRPr/>
          </a:p>
        </p:txBody>
      </p:sp>
      <p:sp>
        <p:nvSpPr>
          <p:cNvPr id="522" name="Google Shape;522;p53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23" name="Google Shape;523;p53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  <p:sp>
        <p:nvSpPr>
          <p:cNvPr id="524" name="Google Shape;524;p53"/>
          <p:cNvSpPr/>
          <p:nvPr/>
        </p:nvSpPr>
        <p:spPr>
          <a:xfrm>
            <a:off x="1141941" y="3304231"/>
            <a:ext cx="7263450" cy="40011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scontrol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show job </a:t>
            </a:r>
            <a:r>
              <a:rPr lang="en-US" sz="20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 number&gt;</a:t>
            </a:r>
            <a:endParaRPr sz="20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25" name="Google Shape;525;p53"/>
          <p:cNvSpPr/>
          <p:nvPr/>
        </p:nvSpPr>
        <p:spPr>
          <a:xfrm>
            <a:off x="1142025" y="4805470"/>
            <a:ext cx="7263300" cy="7389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load 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slurmtools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seff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 number&gt;</a:t>
            </a:r>
            <a:endParaRPr sz="20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54"/>
          <p:cNvSpPr txBox="1">
            <a:spLocks noGrp="1"/>
          </p:cNvSpPr>
          <p:nvPr>
            <p:ph type="title"/>
          </p:nvPr>
        </p:nvSpPr>
        <p:spPr>
          <a:xfrm>
            <a:off x="838200" y="29554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Software and Jobs</a:t>
            </a:r>
            <a:endParaRPr/>
          </a:p>
        </p:txBody>
      </p:sp>
      <p:sp>
        <p:nvSpPr>
          <p:cNvPr id="532" name="Google Shape;532;p54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33" name="Google Shape;533;p54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  <p:sp>
        <p:nvSpPr>
          <p:cNvPr id="534" name="Google Shape;534;p54"/>
          <p:cNvSpPr txBox="1">
            <a:spLocks noGrp="1"/>
          </p:cNvSpPr>
          <p:nvPr>
            <p:ph type="body" idx="1"/>
          </p:nvPr>
        </p:nvSpPr>
        <p:spPr>
          <a:xfrm>
            <a:off x="838200" y="1804627"/>
            <a:ext cx="10515600" cy="359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Okay so running a job is easy, but how do I run a job with my software?</a:t>
            </a:r>
            <a:endParaRPr dirty="0">
              <a:solidFill>
                <a:srgbClr val="000000"/>
              </a:solidFill>
            </a:endParaRPr>
          </a:p>
          <a:p>
            <a:pPr marL="2286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LMOD</a:t>
            </a:r>
            <a:endParaRPr dirty="0"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/>
              <a:t>Module system on CURC systems</a:t>
            </a:r>
            <a:endParaRPr dirty="0"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/>
              <a:t>Modifies your environment to make your desired software visible to your terminal.</a:t>
            </a:r>
            <a:endParaRPr dirty="0"/>
          </a:p>
          <a:p>
            <a:pPr marL="685800" lvl="1" indent="-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dirty="0"/>
          </a:p>
          <a:p>
            <a:pPr marL="685800" lvl="1" indent="-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dirty="0"/>
          </a:p>
          <a:p>
            <a:pPr marL="685800" lvl="1" indent="-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dirty="0"/>
          </a:p>
          <a:p>
            <a:pPr marL="685800" lvl="1" indent="-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dirty="0"/>
          </a:p>
        </p:txBody>
      </p:sp>
      <p:sp>
        <p:nvSpPr>
          <p:cNvPr id="535" name="Google Shape;535;p54"/>
          <p:cNvSpPr/>
          <p:nvPr/>
        </p:nvSpPr>
        <p:spPr>
          <a:xfrm>
            <a:off x="1572848" y="4682611"/>
            <a:ext cx="7263300" cy="7080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load matlab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ml matlab </a:t>
            </a:r>
            <a:r>
              <a:rPr lang="en-US" sz="2000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#shorthand version!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55"/>
          <p:cNvSpPr txBox="1">
            <a:spLocks noGrp="1"/>
          </p:cNvSpPr>
          <p:nvPr>
            <p:ph type="title"/>
          </p:nvPr>
        </p:nvSpPr>
        <p:spPr>
          <a:xfrm>
            <a:off x="838200" y="29554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Software and Jobs (2)</a:t>
            </a:r>
            <a:endParaRPr/>
          </a:p>
        </p:txBody>
      </p:sp>
      <p:sp>
        <p:nvSpPr>
          <p:cNvPr id="542" name="Google Shape;542;p55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43" name="Google Shape;543;p55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  <p:sp>
        <p:nvSpPr>
          <p:cNvPr id="544" name="Google Shape;544;p55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098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80"/>
              <a:buChar char="•"/>
            </a:pPr>
            <a:r>
              <a:rPr lang="en-US" sz="268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More LMOD commands:</a:t>
            </a:r>
            <a:endParaRPr sz="2680"/>
          </a:p>
          <a:p>
            <a:pPr marL="457200" lvl="1" indent="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40"/>
              <a:buNone/>
            </a:pPr>
            <a:endParaRPr sz="234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508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80"/>
              <a:buNone/>
            </a:pPr>
            <a:endParaRPr sz="268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508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80"/>
              <a:buNone/>
            </a:pPr>
            <a:endParaRPr sz="268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935"/>
              <a:buNone/>
            </a:pPr>
            <a:endParaRPr sz="2680">
              <a:solidFill>
                <a:srgbClr val="000000"/>
              </a:solidFill>
            </a:endParaRPr>
          </a:p>
          <a:p>
            <a:pPr marL="228600" lvl="0" indent="-22098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680"/>
              <a:buChar char="•"/>
            </a:pPr>
            <a:r>
              <a:rPr lang="en-US" sz="268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if my software isn't available through LMOD?</a:t>
            </a:r>
            <a:endParaRPr sz="2680"/>
          </a:p>
          <a:p>
            <a:pPr marL="685800" lvl="1" indent="-22479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340"/>
              <a:buChar char="•"/>
            </a:pPr>
            <a:r>
              <a:rPr lang="en-US" sz="234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Software must be installed locally if not available through LMOD</a:t>
            </a:r>
            <a:endParaRPr sz="2340"/>
          </a:p>
          <a:p>
            <a:pPr marL="685800" lvl="1" indent="-22479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40"/>
              <a:buChar char="•"/>
            </a:pPr>
            <a:r>
              <a:rPr lang="en-US" sz="2340"/>
              <a:t>RC User support is happy to assist,</a:t>
            </a:r>
            <a:r>
              <a:rPr lang="en-US" sz="2340" i="1"/>
              <a:t>installs are best effort</a:t>
            </a:r>
            <a:endParaRPr sz="2340"/>
          </a:p>
          <a:p>
            <a:pPr marL="685800" lvl="1" indent="-22479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40"/>
              <a:buChar char="•"/>
            </a:pPr>
            <a:r>
              <a:rPr lang="en-US" sz="2340"/>
              <a:t>For more assistance contact </a:t>
            </a:r>
            <a:r>
              <a:rPr lang="en-US" sz="2340" u="sng">
                <a:solidFill>
                  <a:schemeClr val="hlink"/>
                </a:solidFill>
                <a:hlinkClick r:id="rId3"/>
              </a:rPr>
              <a:t>rc-help@colorado.edu</a:t>
            </a:r>
            <a:endParaRPr sz="2340"/>
          </a:p>
          <a:p>
            <a:pPr marL="685800" lvl="1" indent="-76200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40"/>
              <a:buNone/>
            </a:pPr>
            <a:endParaRPr sz="2340"/>
          </a:p>
          <a:p>
            <a:pPr marL="228600" lvl="0" indent="-508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80"/>
              <a:buNone/>
            </a:pPr>
            <a:endParaRPr sz="2680"/>
          </a:p>
        </p:txBody>
      </p:sp>
      <p:sp>
        <p:nvSpPr>
          <p:cNvPr id="545" name="Google Shape;545;p55"/>
          <p:cNvSpPr/>
          <p:nvPr/>
        </p:nvSpPr>
        <p:spPr>
          <a:xfrm>
            <a:off x="1141941" y="2369050"/>
            <a:ext cx="8631586" cy="1015663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purge           </a:t>
            </a:r>
            <a:r>
              <a:rPr lang="en-US" sz="2000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#Unloads all current modules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unload matlab   </a:t>
            </a:r>
            <a:r>
              <a:rPr lang="en-US" sz="2000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#Unloads matlab</a:t>
            </a:r>
            <a:endParaRPr sz="2000">
              <a:solidFill>
                <a:srgbClr val="AEABAB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spider matlab   </a:t>
            </a:r>
            <a:r>
              <a:rPr lang="en-US" sz="2000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#Searches for matlab in module tree</a:t>
            </a:r>
            <a:endParaRPr sz="2000">
              <a:solidFill>
                <a:srgbClr val="AEABAB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Outline</a:t>
            </a:r>
            <a:endParaRPr/>
          </a:p>
        </p:txBody>
      </p:sp>
      <p:sp>
        <p:nvSpPr>
          <p:cNvPr id="190" name="Google Shape;190;p28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3000"/>
              <a:t>General Information</a:t>
            </a:r>
            <a:endParaRPr sz="300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Alpine resources</a:t>
            </a:r>
            <a:endParaRPr/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/>
          </a:p>
          <a:p>
            <a:pPr marL="457200" lvl="0" indent="-381000" algn="l" rtl="0">
              <a:lnSpc>
                <a:spcPct val="115000"/>
              </a:lnSpc>
              <a:spcBef>
                <a:spcPts val="664"/>
              </a:spcBef>
              <a:spcAft>
                <a:spcPts val="0"/>
              </a:spcAft>
              <a:buSzPts val="2400"/>
              <a:buChar char="•"/>
            </a:pPr>
            <a:r>
              <a:rPr lang="en-US" sz="3000"/>
              <a:t>Examples of submitting jobs to the supercomputer!</a:t>
            </a:r>
            <a:endParaRPr sz="300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Traditional job submission (terminal)</a:t>
            </a:r>
            <a:endParaRPr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Simple batch jobs: hello world, running programs</a:t>
            </a:r>
            <a:endParaRPr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GPU Jobs</a:t>
            </a:r>
            <a:endParaRPr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Advanced batch jobs: mpi, serial-parallel</a:t>
            </a:r>
            <a:endParaRPr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Interactive jobs</a:t>
            </a:r>
            <a:endParaRPr/>
          </a:p>
        </p:txBody>
      </p:sp>
      <p:sp>
        <p:nvSpPr>
          <p:cNvPr id="192" name="Google Shape;192;p28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193" name="Google Shape;193;p28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56"/>
          <p:cNvSpPr txBox="1">
            <a:spLocks noGrp="1"/>
          </p:cNvSpPr>
          <p:nvPr>
            <p:ph type="title"/>
          </p:nvPr>
        </p:nvSpPr>
        <p:spPr>
          <a:xfrm>
            <a:off x="427725" y="453047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Example 1: Serial R Code</a:t>
            </a:r>
            <a:endParaRPr/>
          </a:p>
        </p:txBody>
      </p:sp>
      <p:sp>
        <p:nvSpPr>
          <p:cNvPr id="552" name="Google Shape;552;p56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53" name="Google Shape;553;p56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30</a:t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5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Running an external program</a:t>
            </a:r>
            <a:endParaRPr dirty="0"/>
          </a:p>
        </p:txBody>
      </p:sp>
      <p:sp>
        <p:nvSpPr>
          <p:cNvPr id="559" name="Google Shape;559;p57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41099" lvl="0" indent="-21571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Char char="•"/>
            </a:pPr>
            <a:r>
              <a:rPr lang="en-US" sz="2600" dirty="0">
                <a:solidFill>
                  <a:srgbClr val="2F2B20"/>
                </a:solidFill>
              </a:rPr>
              <a:t>Let’s run R on an R script</a:t>
            </a:r>
            <a:endParaRPr sz="2600" dirty="0"/>
          </a:p>
          <a:p>
            <a:pPr marL="241100" lvl="0" indent="-215712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600"/>
              <a:buChar char="•"/>
            </a:pPr>
            <a:r>
              <a:rPr lang="en-US" sz="2600" dirty="0">
                <a:solidFill>
                  <a:srgbClr val="2F2B20"/>
                </a:solidFill>
              </a:rPr>
              <a:t>Batch script calls and runs </a:t>
            </a:r>
            <a:r>
              <a:rPr lang="en-US" sz="2600" dirty="0">
                <a:solidFill>
                  <a:schemeClr val="accent5"/>
                </a:solidFill>
              </a:rPr>
              <a:t>programs/</a:t>
            </a:r>
            <a:r>
              <a:rPr lang="en-US" sz="2600" dirty="0" err="1">
                <a:solidFill>
                  <a:schemeClr val="accent5"/>
                </a:solidFill>
              </a:rPr>
              <a:t>R_program.R</a:t>
            </a:r>
            <a:endParaRPr sz="2600" dirty="0">
              <a:solidFill>
                <a:schemeClr val="accent5"/>
              </a:solidFill>
            </a:endParaRPr>
          </a:p>
          <a:p>
            <a:pPr marL="685800" lvl="1" indent="-254000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200"/>
              <a:buChar char="•"/>
            </a:pPr>
            <a:r>
              <a:rPr lang="en-US" sz="2200" dirty="0">
                <a:solidFill>
                  <a:srgbClr val="2F2B20"/>
                </a:solidFill>
              </a:rPr>
              <a:t>Let’s take a look at the R program</a:t>
            </a:r>
            <a:endParaRPr sz="2200" dirty="0">
              <a:solidFill>
                <a:srgbClr val="2F2B20"/>
              </a:solidFill>
            </a:endParaRPr>
          </a:p>
          <a:p>
            <a:pPr marL="685800" lvl="0" indent="0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None/>
            </a:pPr>
            <a:endParaRPr sz="2600" i="1" dirty="0">
              <a:solidFill>
                <a:srgbClr val="2F2B20"/>
              </a:solidFill>
            </a:endParaRPr>
          </a:p>
          <a:p>
            <a:pPr marL="241099" lvl="0" indent="-215710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600"/>
              <a:buChar char="•"/>
            </a:pPr>
            <a:r>
              <a:rPr lang="en-US" sz="2600" dirty="0">
                <a:solidFill>
                  <a:srgbClr val="2F2B20"/>
                </a:solidFill>
              </a:rPr>
              <a:t>Let’s examine the batch script </a:t>
            </a:r>
            <a:r>
              <a:rPr lang="en-US" sz="2600" dirty="0">
                <a:solidFill>
                  <a:schemeClr val="accent5"/>
                </a:solidFill>
              </a:rPr>
              <a:t>scripts/submit_R.sh</a:t>
            </a:r>
            <a:endParaRPr sz="2600" dirty="0">
              <a:solidFill>
                <a:schemeClr val="accent5"/>
              </a:solidFill>
            </a:endParaRPr>
          </a:p>
          <a:p>
            <a:pPr marL="698300" lvl="1" indent="-215712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200"/>
              <a:buChar char="•"/>
            </a:pPr>
            <a:r>
              <a:rPr lang="en-US" sz="2200" dirty="0"/>
              <a:t>Note how R is loaded</a:t>
            </a:r>
            <a:endParaRPr sz="2200" dirty="0"/>
          </a:p>
          <a:p>
            <a:pPr marL="698300" lvl="1" indent="-215712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200"/>
              <a:buChar char="•"/>
            </a:pPr>
            <a:r>
              <a:rPr lang="en-US" sz="2200" dirty="0"/>
              <a:t>R program can be run with “</a:t>
            </a:r>
            <a:r>
              <a:rPr lang="en-US" sz="2200" dirty="0" err="1"/>
              <a:t>Rscript</a:t>
            </a:r>
            <a:r>
              <a:rPr lang="en-US" sz="2200" dirty="0"/>
              <a:t> &lt;script&gt;”</a:t>
            </a:r>
            <a:endParaRPr sz="2200" dirty="0"/>
          </a:p>
          <a:p>
            <a:pPr marL="685800" lvl="0" indent="0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None/>
            </a:pPr>
            <a:endParaRPr sz="2200" dirty="0"/>
          </a:p>
          <a:p>
            <a:pPr marL="241100" lvl="0" indent="-215712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600"/>
              <a:buChar char="•"/>
            </a:pPr>
            <a:r>
              <a:rPr lang="en-US" sz="2600" dirty="0">
                <a:solidFill>
                  <a:srgbClr val="2F2B20"/>
                </a:solidFill>
              </a:rPr>
              <a:t>Go ahead and submit the batch script:</a:t>
            </a:r>
            <a:endParaRPr sz="2600" dirty="0"/>
          </a:p>
        </p:txBody>
      </p:sp>
      <p:sp>
        <p:nvSpPr>
          <p:cNvPr id="561" name="Google Shape;561;p57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62" name="Google Shape;562;p57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31</a:t>
            </a:fld>
            <a:endParaRPr/>
          </a:p>
        </p:txBody>
      </p:sp>
      <p:sp>
        <p:nvSpPr>
          <p:cNvPr id="563" name="Google Shape;563;p57"/>
          <p:cNvSpPr/>
          <p:nvPr/>
        </p:nvSpPr>
        <p:spPr>
          <a:xfrm>
            <a:off x="1093522" y="5491675"/>
            <a:ext cx="7820400" cy="4761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2065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sbatch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scripts/submit_R.sh</a:t>
            </a:r>
            <a:endParaRPr sz="18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61"/>
          <p:cNvSpPr txBox="1">
            <a:spLocks noGrp="1"/>
          </p:cNvSpPr>
          <p:nvPr>
            <p:ph type="title"/>
          </p:nvPr>
        </p:nvSpPr>
        <p:spPr>
          <a:xfrm>
            <a:off x="427725" y="453047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GPU Jobs</a:t>
            </a:r>
            <a:endParaRPr/>
          </a:p>
        </p:txBody>
      </p:sp>
      <p:sp>
        <p:nvSpPr>
          <p:cNvPr id="600" name="Google Shape;600;p61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01" name="Google Shape;601;p61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32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62"/>
          <p:cNvSpPr txBox="1">
            <a:spLocks noGrp="1"/>
          </p:cNvSpPr>
          <p:nvPr>
            <p:ph type="title"/>
          </p:nvPr>
        </p:nvSpPr>
        <p:spPr>
          <a:xfrm>
            <a:off x="838200" y="335629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GPU Jobs</a:t>
            </a:r>
            <a:endParaRPr dirty="0"/>
          </a:p>
        </p:txBody>
      </p:sp>
      <p:sp>
        <p:nvSpPr>
          <p:cNvPr id="607" name="Google Shape;607;p62"/>
          <p:cNvSpPr txBox="1">
            <a:spLocks noGrp="1"/>
          </p:cNvSpPr>
          <p:nvPr>
            <p:ph type="body" idx="1"/>
          </p:nvPr>
        </p:nvSpPr>
        <p:spPr>
          <a:xfrm>
            <a:off x="838200" y="1503694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8100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</a:pPr>
            <a:r>
              <a:rPr lang="en-US" sz="2400" dirty="0"/>
              <a:t>On Alpine the 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gres</a:t>
            </a:r>
            <a:r>
              <a:rPr lang="en-US" sz="2400" dirty="0"/>
              <a:t> </a:t>
            </a:r>
            <a:r>
              <a:rPr lang="en-US" sz="2400" dirty="0" err="1"/>
              <a:t>slurm</a:t>
            </a:r>
            <a:r>
              <a:rPr lang="en-US" sz="2400" dirty="0"/>
              <a:t> directive is </a:t>
            </a:r>
            <a:r>
              <a:rPr lang="en-US" sz="2400" b="1" i="1" dirty="0"/>
              <a:t>required</a:t>
            </a:r>
            <a:r>
              <a:rPr lang="en-US" sz="2400" dirty="0"/>
              <a:t> to use GPU accelerators on a GPU node. </a:t>
            </a:r>
            <a:endParaRPr sz="2400" dirty="0"/>
          </a:p>
          <a:p>
            <a:pPr marL="457200" lvl="0" indent="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None/>
            </a:pPr>
            <a:endParaRPr sz="2400" dirty="0"/>
          </a:p>
          <a:p>
            <a:pPr marL="457200" lvl="0" indent="-38100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</a:pPr>
            <a:r>
              <a:rPr lang="en-US" sz="2400" dirty="0"/>
              <a:t>At a minimum, one would specify:</a:t>
            </a:r>
            <a:endParaRPr sz="2400" dirty="0"/>
          </a:p>
          <a:p>
            <a:pPr marL="914400" lvl="1" indent="-3810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</a:pPr>
            <a:r>
              <a:rPr lang="en-US" sz="2400" dirty="0"/>
              <a:t>A GPU partition (e.g. 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--partition=aa100</a:t>
            </a:r>
            <a:r>
              <a:rPr lang="en-US" sz="2400" dirty="0"/>
              <a:t> for an </a:t>
            </a:r>
            <a:r>
              <a:rPr lang="en-US" sz="2400" dirty="0" err="1"/>
              <a:t>nvidia</a:t>
            </a:r>
            <a:r>
              <a:rPr lang="en-US" sz="2400" dirty="0"/>
              <a:t> GPU node)</a:t>
            </a:r>
            <a:endParaRPr sz="2400" dirty="0"/>
          </a:p>
          <a:p>
            <a:pPr marL="914400" lvl="1" indent="-3810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gres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gpu</a:t>
            </a:r>
            <a:r>
              <a:rPr lang="en-US" sz="2400" dirty="0"/>
              <a:t> in a job to specify that they would like to use a single </a:t>
            </a:r>
            <a:r>
              <a:rPr lang="en-US" sz="2400" dirty="0" err="1"/>
              <a:t>gpu</a:t>
            </a:r>
            <a:r>
              <a:rPr lang="en-US" sz="2400" dirty="0"/>
              <a:t> on their specified partition</a:t>
            </a:r>
            <a:endParaRPr sz="2400" dirty="0"/>
          </a:p>
          <a:p>
            <a:pPr marL="1371600" lvl="2" indent="-3810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dirty="0"/>
              <a:t>You can request up to 3 accelerators on Alpine (e.g. 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gres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=gpu:3</a:t>
            </a:r>
            <a:r>
              <a:rPr lang="en-US" dirty="0"/>
              <a:t> )</a:t>
            </a:r>
            <a:endParaRPr dirty="0"/>
          </a:p>
        </p:txBody>
      </p:sp>
      <p:sp>
        <p:nvSpPr>
          <p:cNvPr id="609" name="Google Shape;609;p62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10" name="Google Shape;610;p62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33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p63"/>
          <p:cNvSpPr txBox="1">
            <a:spLocks noGrp="1"/>
          </p:cNvSpPr>
          <p:nvPr>
            <p:ph type="title"/>
          </p:nvPr>
        </p:nvSpPr>
        <p:spPr>
          <a:xfrm>
            <a:off x="838200" y="335629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GPU Job Script Example</a:t>
            </a:r>
            <a:endParaRPr/>
          </a:p>
        </p:txBody>
      </p:sp>
      <p:sp>
        <p:nvSpPr>
          <p:cNvPr id="617" name="Google Shape;617;p63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18" name="Google Shape;618;p63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34</a:t>
            </a:fld>
            <a:endParaRPr/>
          </a:p>
        </p:txBody>
      </p:sp>
      <p:sp>
        <p:nvSpPr>
          <p:cNvPr id="619" name="Google Shape;619;p63"/>
          <p:cNvSpPr txBox="1"/>
          <p:nvPr/>
        </p:nvSpPr>
        <p:spPr>
          <a:xfrm>
            <a:off x="812442" y="1830091"/>
            <a:ext cx="10515600" cy="2690455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12675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#!/bin/bash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Directives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ntasks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=1                  	# Number of requested tasks/cores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--time=0:01:00              	# Max run time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--partition=aa100			# Specify Alpine NVIDIA A100 node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gres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=gpu:2						# Request 2 GPUs from the node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64"/>
          <p:cNvSpPr txBox="1">
            <a:spLocks noGrp="1"/>
          </p:cNvSpPr>
          <p:nvPr>
            <p:ph type="title"/>
          </p:nvPr>
        </p:nvSpPr>
        <p:spPr>
          <a:xfrm>
            <a:off x="427725" y="453047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Advanced Job Scripts</a:t>
            </a:r>
            <a:endParaRPr/>
          </a:p>
        </p:txBody>
      </p:sp>
      <p:sp>
        <p:nvSpPr>
          <p:cNvPr id="626" name="Google Shape;626;p64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27" name="Google Shape;627;p64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35</a:t>
            </a:fld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6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Helvetica Neue Light"/>
              <a:buNone/>
            </a:pPr>
            <a:r>
              <a:rPr lang="en-US" sz="4800">
                <a:latin typeface="Helvetica Neue Light"/>
                <a:ea typeface="Helvetica Neue Light"/>
                <a:cs typeface="Helvetica Neue Light"/>
                <a:sym typeface="Helvetica Neue Light"/>
              </a:rPr>
              <a:t>Running an mpi job</a:t>
            </a:r>
            <a:endParaRPr/>
          </a:p>
        </p:txBody>
      </p:sp>
      <p:sp>
        <p:nvSpPr>
          <p:cNvPr id="633" name="Google Shape;633;p65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41099" lvl="0" indent="-22841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398"/>
              <a:buChar char="•"/>
            </a:pPr>
            <a:r>
              <a:rPr lang="en-US" sz="2398" dirty="0">
                <a:solidFill>
                  <a:srgbClr val="2F2B20"/>
                </a:solidFill>
              </a:rPr>
              <a:t>For cases where you have a code that is parallelized, meaning it can run across multiple cores. </a:t>
            </a:r>
            <a:endParaRPr dirty="0"/>
          </a:p>
          <a:p>
            <a:pPr marL="241099" lvl="0" indent="-22841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SzPts val="2398"/>
              <a:buChar char="•"/>
            </a:pPr>
            <a:r>
              <a:rPr lang="en-US" sz="2398" dirty="0">
                <a:solidFill>
                  <a:srgbClr val="2F2B20"/>
                </a:solidFill>
              </a:rPr>
              <a:t>Number of tasks always &gt; 1. E.g., </a:t>
            </a:r>
            <a:endParaRPr dirty="0"/>
          </a:p>
          <a:p>
            <a:pPr marL="12689" lvl="0" indent="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A9A57C"/>
              </a:buClr>
              <a:buSzPts val="2398"/>
              <a:buNone/>
            </a:pPr>
            <a:endParaRPr sz="2398" dirty="0">
              <a:solidFill>
                <a:srgbClr val="2F2B20"/>
              </a:solidFill>
            </a:endParaRPr>
          </a:p>
          <a:p>
            <a:pPr marL="241099" lvl="0" indent="-22841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SzPts val="2398"/>
              <a:buChar char="•"/>
            </a:pPr>
            <a:r>
              <a:rPr lang="en-US" sz="2398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Will always need to load a compiler and </a:t>
            </a:r>
            <a:r>
              <a:rPr lang="en-US" sz="2398" dirty="0" err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mpi</a:t>
            </a:r>
            <a:r>
              <a:rPr lang="en-US" sz="2398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en-US" sz="2398" dirty="0">
                <a:solidFill>
                  <a:srgbClr val="2F2B20"/>
                </a:solidFill>
              </a:rPr>
              <a:t>E.g., </a:t>
            </a:r>
            <a:endParaRPr dirty="0"/>
          </a:p>
          <a:p>
            <a:pPr marL="241099" lvl="0" indent="-101537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A9A57C"/>
              </a:buClr>
              <a:buSzPts val="1998"/>
              <a:buNone/>
            </a:pPr>
            <a:endParaRPr sz="1998" dirty="0">
              <a:solidFill>
                <a:srgbClr val="2F2B20"/>
              </a:solidFill>
            </a:endParaRPr>
          </a:p>
          <a:p>
            <a:pPr marL="241099" lvl="0" indent="-22841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SzPts val="2398"/>
              <a:buChar char="•"/>
            </a:pPr>
            <a:r>
              <a:rPr lang="en-US" sz="2398" dirty="0">
                <a:solidFill>
                  <a:srgbClr val="2F2B20"/>
                </a:solidFill>
              </a:rPr>
              <a:t>Executable preceded with </a:t>
            </a:r>
            <a:r>
              <a:rPr lang="en-US" sz="2398" dirty="0" err="1">
                <a:solidFill>
                  <a:srgbClr val="2F2B20"/>
                </a:solidFill>
              </a:rPr>
              <a:t>mpirun</a:t>
            </a:r>
            <a:r>
              <a:rPr lang="en-US" sz="2398" dirty="0">
                <a:solidFill>
                  <a:srgbClr val="2F2B20"/>
                </a:solidFill>
              </a:rPr>
              <a:t>, </a:t>
            </a:r>
            <a:r>
              <a:rPr lang="en-US" sz="2398" dirty="0" err="1">
                <a:solidFill>
                  <a:srgbClr val="2F2B20"/>
                </a:solidFill>
              </a:rPr>
              <a:t>srun</a:t>
            </a:r>
            <a:r>
              <a:rPr lang="en-US" sz="2398" dirty="0">
                <a:solidFill>
                  <a:srgbClr val="2F2B20"/>
                </a:solidFill>
              </a:rPr>
              <a:t>, or </a:t>
            </a:r>
            <a:r>
              <a:rPr lang="en-US" sz="2398" dirty="0" err="1">
                <a:solidFill>
                  <a:srgbClr val="2F2B20"/>
                </a:solidFill>
              </a:rPr>
              <a:t>mpiexec</a:t>
            </a:r>
            <a:r>
              <a:rPr lang="en-US" sz="2398" dirty="0">
                <a:solidFill>
                  <a:srgbClr val="2F2B20"/>
                </a:solidFill>
              </a:rPr>
              <a:t>. E.g.,</a:t>
            </a:r>
            <a:endParaRPr dirty="0"/>
          </a:p>
          <a:p>
            <a:pPr marL="241099" lvl="0" indent="-76137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A9A57C"/>
              </a:buClr>
              <a:buSzPts val="2398"/>
              <a:buNone/>
            </a:pPr>
            <a:endParaRPr sz="2398" dirty="0">
              <a:solidFill>
                <a:srgbClr val="2F2B20"/>
              </a:solidFill>
            </a:endParaRPr>
          </a:p>
          <a:p>
            <a:pPr marL="241099" lvl="0" indent="-22841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SzPts val="2398"/>
              <a:buChar char="•"/>
            </a:pPr>
            <a:r>
              <a:rPr lang="en-US" sz="2398" dirty="0">
                <a:solidFill>
                  <a:srgbClr val="2F2B20"/>
                </a:solidFill>
              </a:rPr>
              <a:t>Examine and run the example ‘</a:t>
            </a:r>
            <a:r>
              <a:rPr lang="en-US" sz="2398" dirty="0">
                <a:solidFill>
                  <a:schemeClr val="accent5"/>
                </a:solidFill>
              </a:rPr>
              <a:t>submit_python_mpi.sh</a:t>
            </a:r>
            <a:r>
              <a:rPr lang="en-US" sz="2398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’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/>
          </a:p>
        </p:txBody>
      </p:sp>
      <p:sp>
        <p:nvSpPr>
          <p:cNvPr id="635" name="Google Shape;635;p65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36" name="Google Shape;636;p65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36</a:t>
            </a:fld>
            <a:endParaRPr/>
          </a:p>
        </p:txBody>
      </p:sp>
      <p:sp>
        <p:nvSpPr>
          <p:cNvPr id="637" name="Google Shape;637;p65"/>
          <p:cNvSpPr/>
          <p:nvPr/>
        </p:nvSpPr>
        <p:spPr>
          <a:xfrm>
            <a:off x="1817318" y="2921691"/>
            <a:ext cx="8920502" cy="369332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#SBATCH --ntasks=4</a:t>
            </a:r>
            <a:endParaRPr/>
          </a:p>
        </p:txBody>
      </p:sp>
      <p:sp>
        <p:nvSpPr>
          <p:cNvPr id="638" name="Google Shape;638;p65"/>
          <p:cNvSpPr/>
          <p:nvPr/>
        </p:nvSpPr>
        <p:spPr>
          <a:xfrm>
            <a:off x="1817318" y="3733118"/>
            <a:ext cx="8920502" cy="369332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module load intel impi</a:t>
            </a:r>
            <a:endParaRPr dirty="0"/>
          </a:p>
        </p:txBody>
      </p:sp>
      <p:sp>
        <p:nvSpPr>
          <p:cNvPr id="639" name="Google Shape;639;p65"/>
          <p:cNvSpPr/>
          <p:nvPr/>
        </p:nvSpPr>
        <p:spPr>
          <a:xfrm>
            <a:off x="1817318" y="4521119"/>
            <a:ext cx="8920502" cy="369332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mpirun</a:t>
            </a: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–np 4 python yourscript.py</a:t>
            </a:r>
            <a:endParaRPr dirty="0"/>
          </a:p>
        </p:txBody>
      </p:sp>
      <p:sp>
        <p:nvSpPr>
          <p:cNvPr id="640" name="Google Shape;640;p65"/>
          <p:cNvSpPr/>
          <p:nvPr/>
        </p:nvSpPr>
        <p:spPr>
          <a:xfrm>
            <a:off x="1816255" y="5386617"/>
            <a:ext cx="8922600" cy="3693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sbatch</a:t>
            </a: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scripts/submit_python_mpi.sh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6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Helvetica Neue Light"/>
              <a:buNone/>
            </a:pPr>
            <a:r>
              <a:rPr lang="en-US" sz="4800">
                <a:latin typeface="Helvetica Neue Light"/>
                <a:ea typeface="Helvetica Neue Light"/>
                <a:cs typeface="Helvetica Neue Light"/>
                <a:sym typeface="Helvetica Neue Light"/>
              </a:rPr>
              <a:t>Running serial jobs in parallel</a:t>
            </a:r>
            <a:endParaRPr/>
          </a:p>
        </p:txBody>
      </p:sp>
      <p:sp>
        <p:nvSpPr>
          <p:cNvPr id="646" name="Google Shape;646;p66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41100" lvl="0" indent="-190439" algn="l" rtl="0">
              <a:lnSpc>
                <a:spcPct val="100000"/>
              </a:lnSpc>
              <a:spcBef>
                <a:spcPts val="65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Not all code is designed to run with MPI (nor always makes sense to do so)</a:t>
            </a:r>
            <a:endParaRPr/>
          </a:p>
          <a:p>
            <a:pPr marL="228600" lvl="0" indent="0" algn="l" rtl="0">
              <a:lnSpc>
                <a:spcPct val="115000"/>
              </a:lnSpc>
              <a:spcBef>
                <a:spcPts val="650"/>
              </a:spcBef>
              <a:spcAft>
                <a:spcPts val="0"/>
              </a:spcAft>
              <a:buNone/>
            </a:pPr>
            <a:endParaRPr/>
          </a:p>
          <a:p>
            <a:pPr marL="241100" lvl="0" indent="-190439" algn="l" rtl="0">
              <a:lnSpc>
                <a:spcPct val="100000"/>
              </a:lnSpc>
              <a:spcBef>
                <a:spcPts val="65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RC has a couple different tools that lets users run serial programs in parallel</a:t>
            </a:r>
            <a:endParaRPr/>
          </a:p>
          <a:p>
            <a:pPr marL="685800" lvl="1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 u="sng">
                <a:solidFill>
                  <a:schemeClr val="hlink"/>
                </a:solidFill>
                <a:hlinkClick r:id="rId3"/>
              </a:rPr>
              <a:t>RC LoadBalancer</a:t>
            </a:r>
            <a:endParaRPr sz="1800" u="sng">
              <a:solidFill>
                <a:schemeClr val="hlink"/>
              </a:solidFill>
            </a:endParaRPr>
          </a:p>
          <a:p>
            <a:pPr marL="685800" lvl="1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 u="sng">
                <a:solidFill>
                  <a:schemeClr val="hlink"/>
                </a:solidFill>
                <a:hlinkClick r:id="rId4"/>
              </a:rPr>
              <a:t>GNU Parallel</a:t>
            </a:r>
            <a:endParaRPr sz="1800"/>
          </a:p>
          <a:p>
            <a:pPr marL="2286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/>
          </a:p>
          <a:p>
            <a:pPr marL="228600" lvl="0" indent="-2413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Example in: </a:t>
            </a: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scripts/python_loadbalance.sh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48" name="Google Shape;648;p66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49" name="Google Shape;649;p66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37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67"/>
          <p:cNvSpPr txBox="1">
            <a:spLocks noGrp="1"/>
          </p:cNvSpPr>
          <p:nvPr>
            <p:ph type="title"/>
          </p:nvPr>
        </p:nvSpPr>
        <p:spPr>
          <a:xfrm>
            <a:off x="427725" y="453047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Interactive Jobs</a:t>
            </a:r>
            <a:endParaRPr/>
          </a:p>
        </p:txBody>
      </p:sp>
      <p:sp>
        <p:nvSpPr>
          <p:cNvPr id="656" name="Google Shape;656;p67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57" name="Google Shape;657;p67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38</a:t>
            </a:fld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6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Interactive jobs</a:t>
            </a:r>
            <a:endParaRPr/>
          </a:p>
        </p:txBody>
      </p:sp>
      <p:sp>
        <p:nvSpPr>
          <p:cNvPr id="663" name="Google Shape;663;p68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41099" lvl="0" indent="-22841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Sometimes we want our job to run in the background</a:t>
            </a:r>
            <a:endParaRPr sz="2398"/>
          </a:p>
          <a:p>
            <a:pPr marL="241099" lvl="0" indent="-228410" algn="l" rtl="0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Sometimes we want to work on program in real time</a:t>
            </a:r>
            <a:endParaRPr/>
          </a:p>
          <a:p>
            <a:pPr marL="1147132" lvl="1" indent="-228410" algn="l" rtl="0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Great for testing, debugging</a:t>
            </a:r>
            <a:endParaRPr sz="2398">
              <a:solidFill>
                <a:srgbClr val="2F2B20"/>
              </a:solidFill>
            </a:endParaRPr>
          </a:p>
          <a:p>
            <a:pPr marL="685800" lvl="0" indent="0" algn="l" rtl="0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None/>
            </a:pPr>
            <a:endParaRPr sz="2398">
              <a:solidFill>
                <a:srgbClr val="2F2B20"/>
              </a:solidFill>
            </a:endParaRPr>
          </a:p>
          <a:p>
            <a:pPr marL="228600" lvl="0" indent="-266573" algn="l" rtl="0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Clr>
                <a:srgbClr val="2F2B20"/>
              </a:buClr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We can get access to a compute node interactively with </a:t>
            </a:r>
            <a:r>
              <a:rPr lang="en-US" sz="2398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sinteractive</a:t>
            </a:r>
            <a:endParaRPr sz="2398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228600" lvl="0" indent="0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None/>
            </a:pPr>
            <a:endParaRPr sz="2398">
              <a:solidFill>
                <a:srgbClr val="2F2B20"/>
              </a:solidFill>
            </a:endParaRPr>
          </a:p>
          <a:p>
            <a:pPr marL="241100" lvl="0" indent="-228412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For example, let’s run the R job we previously ran as a batch job, but this time let’s do it interactively</a:t>
            </a:r>
            <a:endParaRPr sz="2398"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sp>
        <p:nvSpPr>
          <p:cNvPr id="665" name="Google Shape;665;p68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66" name="Google Shape;666;p68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39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0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209" name="Google Shape;209;p30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pic>
        <p:nvPicPr>
          <p:cNvPr id="210" name="Google Shape;21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6902" y="2901338"/>
            <a:ext cx="1829290" cy="1829295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30"/>
          <p:cNvSpPr/>
          <p:nvPr/>
        </p:nvSpPr>
        <p:spPr>
          <a:xfrm>
            <a:off x="4852509" y="3399146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Management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service</a:t>
            </a:r>
            <a:endParaRPr/>
          </a:p>
        </p:txBody>
      </p:sp>
      <p:sp>
        <p:nvSpPr>
          <p:cNvPr id="212" name="Google Shape;212;p30"/>
          <p:cNvSpPr/>
          <p:nvPr/>
        </p:nvSpPr>
        <p:spPr>
          <a:xfrm>
            <a:off x="8642100" y="4793545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Storage</a:t>
            </a:r>
            <a:endParaRPr/>
          </a:p>
        </p:txBody>
      </p:sp>
      <p:sp>
        <p:nvSpPr>
          <p:cNvPr id="213" name="Google Shape;213;p30"/>
          <p:cNvSpPr/>
          <p:nvPr/>
        </p:nvSpPr>
        <p:spPr>
          <a:xfrm>
            <a:off x="8642100" y="2067674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Computer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Hardware</a:t>
            </a:r>
            <a:endParaRPr/>
          </a:p>
        </p:txBody>
      </p:sp>
      <p:cxnSp>
        <p:nvCxnSpPr>
          <p:cNvPr id="214" name="Google Shape;214;p30"/>
          <p:cNvCxnSpPr/>
          <p:nvPr/>
        </p:nvCxnSpPr>
        <p:spPr>
          <a:xfrm>
            <a:off x="2797901" y="3649380"/>
            <a:ext cx="15873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5" name="Google Shape;215;p30"/>
          <p:cNvCxnSpPr/>
          <p:nvPr/>
        </p:nvCxnSpPr>
        <p:spPr>
          <a:xfrm rot="10800000">
            <a:off x="2808090" y="4154841"/>
            <a:ext cx="15669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6" name="Google Shape;216;p30"/>
          <p:cNvCxnSpPr/>
          <p:nvPr/>
        </p:nvCxnSpPr>
        <p:spPr>
          <a:xfrm rot="10800000" flipH="1">
            <a:off x="6932479" y="2628383"/>
            <a:ext cx="1415400" cy="768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7" name="Google Shape;217;p30"/>
          <p:cNvCxnSpPr/>
          <p:nvPr/>
        </p:nvCxnSpPr>
        <p:spPr>
          <a:xfrm>
            <a:off x="6902156" y="4377216"/>
            <a:ext cx="1576800" cy="636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8" name="Google Shape;218;p30"/>
          <p:cNvCxnSpPr/>
          <p:nvPr/>
        </p:nvCxnSpPr>
        <p:spPr>
          <a:xfrm>
            <a:off x="9459678" y="3133834"/>
            <a:ext cx="0" cy="1475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9" name="Google Shape;219;p30"/>
          <p:cNvSpPr txBox="1"/>
          <p:nvPr/>
        </p:nvSpPr>
        <p:spPr>
          <a:xfrm>
            <a:off x="2825478" y="2914666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Submit Job</a:t>
            </a:r>
            <a:endParaRPr/>
          </a:p>
        </p:txBody>
      </p:sp>
      <p:sp>
        <p:nvSpPr>
          <p:cNvPr id="220" name="Google Shape;220;p30"/>
          <p:cNvSpPr txBox="1"/>
          <p:nvPr/>
        </p:nvSpPr>
        <p:spPr>
          <a:xfrm>
            <a:off x="2883808" y="4430983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Get Results</a:t>
            </a:r>
            <a:endParaRPr/>
          </a:p>
        </p:txBody>
      </p:sp>
      <p:pic>
        <p:nvPicPr>
          <p:cNvPr id="221" name="Google Shape;22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7956" y="5134380"/>
            <a:ext cx="636867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3470" y="5285430"/>
            <a:ext cx="636868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8611" y="2072417"/>
            <a:ext cx="636867" cy="63686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7673" y="1991602"/>
            <a:ext cx="636868" cy="636869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30"/>
          <p:cNvSpPr txBox="1">
            <a:spLocks noGrp="1"/>
          </p:cNvSpPr>
          <p:nvPr>
            <p:ph type="title"/>
          </p:nvPr>
        </p:nvSpPr>
        <p:spPr>
          <a:xfrm>
            <a:off x="796200" y="4104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HPC - High Performance Computing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6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Running an interactive job</a:t>
            </a:r>
            <a:endParaRPr/>
          </a:p>
        </p:txBody>
      </p:sp>
      <p:sp>
        <p:nvSpPr>
          <p:cNvPr id="672" name="Google Shape;672;p69"/>
          <p:cNvSpPr txBox="1">
            <a:spLocks noGrp="1"/>
          </p:cNvSpPr>
          <p:nvPr>
            <p:ph type="body" idx="1"/>
          </p:nvPr>
        </p:nvSpPr>
        <p:spPr>
          <a:xfrm>
            <a:off x="636319" y="1801875"/>
            <a:ext cx="111558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40000" lnSpcReduction="20000"/>
          </a:bodyPr>
          <a:lstStyle/>
          <a:p>
            <a:pPr marL="241099" marR="5075" lvl="0" indent="-215710" algn="l" rtl="0">
              <a:lnSpc>
                <a:spcPct val="98666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5050"/>
              <a:t>T</a:t>
            </a:r>
            <a:r>
              <a:rPr lang="en-US" sz="5050">
                <a:solidFill>
                  <a:srgbClr val="2F2B20"/>
                </a:solidFill>
              </a:rPr>
              <a:t>o work with R interactively, we request time from Alpine</a:t>
            </a:r>
            <a:endParaRPr sz="5050"/>
          </a:p>
          <a:p>
            <a:pPr marL="241099" marR="441593" lvl="0" indent="-215710" algn="l" rtl="0">
              <a:lnSpc>
                <a:spcPct val="98666"/>
              </a:lnSpc>
              <a:spcBef>
                <a:spcPts val="600"/>
              </a:spcBef>
              <a:spcAft>
                <a:spcPts val="0"/>
              </a:spcAft>
              <a:buSzPct val="100000"/>
              <a:buChar char="•"/>
            </a:pPr>
            <a:r>
              <a:rPr lang="en-US" sz="5050">
                <a:solidFill>
                  <a:srgbClr val="2F2B20"/>
                </a:solidFill>
              </a:rPr>
              <a:t>When the resources become available the job starts</a:t>
            </a:r>
            <a:endParaRPr sz="5050"/>
          </a:p>
          <a:p>
            <a:pPr marL="241099" lvl="0" indent="-21571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ct val="100000"/>
              <a:buChar char="•"/>
            </a:pPr>
            <a:r>
              <a:rPr lang="en-US" sz="5050">
                <a:solidFill>
                  <a:srgbClr val="2F2B20"/>
                </a:solidFill>
              </a:rPr>
              <a:t>Commands to run:</a:t>
            </a:r>
            <a:endParaRPr sz="5050"/>
          </a:p>
          <a:p>
            <a:pPr marL="582894" lvl="0" indent="0" algn="l" rtl="0">
              <a:lnSpc>
                <a:spcPct val="90000"/>
              </a:lnSpc>
              <a:spcBef>
                <a:spcPts val="458"/>
              </a:spcBef>
              <a:spcAft>
                <a:spcPts val="0"/>
              </a:spcAft>
              <a:buClr>
                <a:schemeClr val="dk1"/>
              </a:buClr>
              <a:buSzPct val="47524"/>
              <a:buNone/>
            </a:pPr>
            <a:endParaRPr sz="505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582894" lvl="0" indent="0" algn="l" rtl="0">
              <a:lnSpc>
                <a:spcPct val="90000"/>
              </a:lnSpc>
              <a:spcBef>
                <a:spcPts val="458"/>
              </a:spcBef>
              <a:spcAft>
                <a:spcPts val="0"/>
              </a:spcAft>
              <a:buClr>
                <a:schemeClr val="dk1"/>
              </a:buClr>
              <a:buSzPct val="47524"/>
              <a:buNone/>
            </a:pPr>
            <a:endParaRPr sz="505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241100" lvl="0" indent="-215712" algn="l" rtl="0">
              <a:lnSpc>
                <a:spcPct val="90000"/>
              </a:lnSpc>
              <a:spcBef>
                <a:spcPts val="355"/>
              </a:spcBef>
              <a:spcAft>
                <a:spcPts val="0"/>
              </a:spcAft>
              <a:buSzPct val="100000"/>
              <a:buChar char="•"/>
            </a:pPr>
            <a:r>
              <a:rPr lang="en-US" sz="5050">
                <a:solidFill>
                  <a:srgbClr val="2F2B20"/>
                </a:solidFill>
              </a:rPr>
              <a:t>Once we receive a prompt, then:</a:t>
            </a:r>
            <a:endParaRPr sz="5050">
              <a:solidFill>
                <a:srgbClr val="2F2B20"/>
              </a:solidFill>
            </a:endParaRPr>
          </a:p>
          <a:p>
            <a:pPr marL="241099" lvl="0" indent="-87440" algn="l" rtl="0">
              <a:lnSpc>
                <a:spcPct val="90000"/>
              </a:lnSpc>
              <a:spcBef>
                <a:spcPts val="355"/>
              </a:spcBef>
              <a:spcAft>
                <a:spcPts val="0"/>
              </a:spcAft>
              <a:buClr>
                <a:srgbClr val="A9A57C"/>
              </a:buClr>
              <a:buSzPct val="47524"/>
              <a:buNone/>
            </a:pPr>
            <a:endParaRPr sz="5050">
              <a:solidFill>
                <a:srgbClr val="2F2B20"/>
              </a:solidFill>
            </a:endParaRPr>
          </a:p>
          <a:p>
            <a:pPr marL="241099" lvl="0" indent="-87440" algn="l" rtl="0">
              <a:lnSpc>
                <a:spcPct val="90000"/>
              </a:lnSpc>
              <a:spcBef>
                <a:spcPts val="355"/>
              </a:spcBef>
              <a:spcAft>
                <a:spcPts val="0"/>
              </a:spcAft>
              <a:buClr>
                <a:srgbClr val="A9A57C"/>
              </a:buClr>
              <a:buSzPct val="47524"/>
              <a:buNone/>
            </a:pPr>
            <a:endParaRPr sz="5050"/>
          </a:p>
          <a:p>
            <a:pPr marL="241099" lvl="0" indent="-87440" algn="l" rtl="0">
              <a:lnSpc>
                <a:spcPct val="90000"/>
              </a:lnSpc>
              <a:spcBef>
                <a:spcPts val="355"/>
              </a:spcBef>
              <a:spcAft>
                <a:spcPts val="0"/>
              </a:spcAft>
              <a:buClr>
                <a:srgbClr val="A9A57C"/>
              </a:buClr>
              <a:buSzPct val="47524"/>
              <a:buNone/>
            </a:pPr>
            <a:endParaRPr sz="5050"/>
          </a:p>
          <a:p>
            <a:pPr marL="0" lvl="0" indent="0" algn="l" rtl="0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None/>
            </a:pPr>
            <a:endParaRPr sz="5050">
              <a:solidFill>
                <a:srgbClr val="2F2B20"/>
              </a:solidFill>
            </a:endParaRPr>
          </a:p>
          <a:p>
            <a:pPr marL="228600" lvl="0" indent="0" algn="l" rtl="0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None/>
            </a:pPr>
            <a:endParaRPr sz="5050">
              <a:solidFill>
                <a:srgbClr val="2F2B20"/>
              </a:solidFill>
            </a:endParaRPr>
          </a:p>
          <a:p>
            <a:pPr marL="241099" lvl="0" indent="-215710" algn="l" rtl="0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SzPct val="100000"/>
              <a:buChar char="•"/>
            </a:pPr>
            <a:r>
              <a:rPr lang="en-US" sz="5050">
                <a:solidFill>
                  <a:srgbClr val="2F2B20"/>
                </a:solidFill>
              </a:rPr>
              <a:t>Once we finish we must exit! (job will time out eventually) </a:t>
            </a:r>
            <a:endParaRPr sz="5050"/>
          </a:p>
          <a:p>
            <a:pPr marL="241099" lvl="0" indent="-63945" algn="l" rtl="0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Clr>
                <a:srgbClr val="A9A57C"/>
              </a:buClr>
              <a:buSzPct val="100000"/>
              <a:buNone/>
            </a:pPr>
            <a:endParaRPr>
              <a:solidFill>
                <a:srgbClr val="2F2B20"/>
              </a:solidFill>
            </a:endParaRPr>
          </a:p>
          <a:p>
            <a:pPr marL="12689" lvl="0" indent="0" algn="l" rtl="0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Clr>
                <a:srgbClr val="A9A57C"/>
              </a:buClr>
              <a:buSzPct val="100000"/>
              <a:buNone/>
            </a:pPr>
            <a:endParaRPr>
              <a:solidFill>
                <a:srgbClr val="2F2B20"/>
              </a:solidFill>
            </a:endParaRPr>
          </a:p>
        </p:txBody>
      </p:sp>
      <p:sp>
        <p:nvSpPr>
          <p:cNvPr id="674" name="Google Shape;674;p69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75" name="Google Shape;675;p69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40</a:t>
            </a:fld>
            <a:endParaRPr/>
          </a:p>
        </p:txBody>
      </p:sp>
      <p:sp>
        <p:nvSpPr>
          <p:cNvPr id="676" name="Google Shape;676;p69"/>
          <p:cNvSpPr/>
          <p:nvPr/>
        </p:nvSpPr>
        <p:spPr>
          <a:xfrm>
            <a:off x="1007600" y="2758100"/>
            <a:ext cx="7728900" cy="4002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sinteractive –-time=00:10:00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77" name="Google Shape;677;p69"/>
          <p:cNvSpPr/>
          <p:nvPr/>
        </p:nvSpPr>
        <p:spPr>
          <a:xfrm>
            <a:off x="1046751" y="3555400"/>
            <a:ext cx="7689900" cy="10158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module load R 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cd programs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Rscript R_program.R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78" name="Google Shape;678;p69"/>
          <p:cNvSpPr/>
          <p:nvPr/>
        </p:nvSpPr>
        <p:spPr>
          <a:xfrm>
            <a:off x="1046776" y="5140275"/>
            <a:ext cx="7689900" cy="4002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exit</a:t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70"/>
          <p:cNvSpPr txBox="1">
            <a:spLocks noGrp="1"/>
          </p:cNvSpPr>
          <p:nvPr>
            <p:ph type="title"/>
          </p:nvPr>
        </p:nvSpPr>
        <p:spPr>
          <a:xfrm>
            <a:off x="838200" y="320634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Thank you!</a:t>
            </a:r>
            <a:endParaRPr/>
          </a:p>
        </p:txBody>
      </p:sp>
      <p:sp>
        <p:nvSpPr>
          <p:cNvPr id="684" name="Google Shape;684;p70"/>
          <p:cNvSpPr txBox="1">
            <a:spLocks noGrp="1"/>
          </p:cNvSpPr>
          <p:nvPr>
            <p:ph type="body" idx="1"/>
          </p:nvPr>
        </p:nvSpPr>
        <p:spPr>
          <a:xfrm>
            <a:off x="882575" y="1427080"/>
            <a:ext cx="10965000" cy="47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59055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marR="59055" lvl="0" indent="-4064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800"/>
              <a:buChar char="•"/>
            </a:pPr>
            <a:r>
              <a:rPr lang="en-US" dirty="0"/>
              <a:t>Survey: 	</a:t>
            </a:r>
            <a:r>
              <a:rPr lang="en-US" u="sng" dirty="0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http://tinyurl.com/curc-survey18</a:t>
            </a:r>
            <a:r>
              <a:rPr lang="en-US" dirty="0">
                <a:solidFill>
                  <a:schemeClr val="accent3"/>
                </a:solidFill>
              </a:rPr>
              <a:t> </a:t>
            </a:r>
          </a:p>
          <a:p>
            <a:pPr marL="457200" marR="59055" lvl="0" indent="-4064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800"/>
              <a:buChar char="•"/>
            </a:pPr>
            <a:endParaRPr dirty="0"/>
          </a:p>
          <a:p>
            <a:pPr marL="457200" marR="59055" lvl="0" indent="-4064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800"/>
              <a:buChar char="•"/>
            </a:pPr>
            <a:r>
              <a:rPr lang="en-US" sz="2800" dirty="0"/>
              <a:t>Contact information: </a:t>
            </a:r>
            <a:r>
              <a:rPr lang="en-US" u="sng" dirty="0">
                <a:solidFill>
                  <a:srgbClr val="0070C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rc-help@Colorado.edu</a:t>
            </a:r>
            <a:endParaRPr sz="600" dirty="0">
              <a:solidFill>
                <a:srgbClr val="0070C0"/>
              </a:solidFill>
            </a:endParaRPr>
          </a:p>
          <a:p>
            <a:pPr marL="0" marR="59055" lvl="0" indent="0" algn="l" rtl="0">
              <a:lnSpc>
                <a:spcPct val="120000"/>
              </a:lnSpc>
              <a:spcBef>
                <a:spcPts val="188"/>
              </a:spcBef>
              <a:spcAft>
                <a:spcPts val="0"/>
              </a:spcAft>
              <a:buNone/>
            </a:pPr>
            <a:endParaRPr sz="2100" dirty="0">
              <a:solidFill>
                <a:schemeClr val="accent5"/>
              </a:solidFill>
            </a:endParaRPr>
          </a:p>
          <a:p>
            <a:pPr marL="457200" lvl="0" indent="-4064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A9A57C"/>
              </a:buClr>
              <a:buSzPts val="2800"/>
              <a:buChar char="•"/>
            </a:pPr>
            <a:r>
              <a:rPr lang="en-US" sz="2800" dirty="0" err="1"/>
              <a:t>Slurm</a:t>
            </a:r>
            <a:r>
              <a:rPr lang="en-US" sz="2800" dirty="0"/>
              <a:t> Commands:  </a:t>
            </a:r>
            <a:r>
              <a:rPr lang="en-US" sz="2800" u="sng" dirty="0">
                <a:solidFill>
                  <a:srgbClr val="0070C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https://slurm.schedmd.com/quickstart.html</a:t>
            </a:r>
            <a:endParaRPr i="1" dirty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/>
          </a:p>
        </p:txBody>
      </p:sp>
      <p:sp>
        <p:nvSpPr>
          <p:cNvPr id="686" name="Google Shape;686;p70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87" name="Google Shape;687;p70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41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Cluster: Alpine </a:t>
            </a:r>
            <a:endParaRPr/>
          </a:p>
        </p:txBody>
      </p:sp>
      <p:sp>
        <p:nvSpPr>
          <p:cNvPr id="336" name="Google Shape;336;p32"/>
          <p:cNvSpPr txBox="1">
            <a:spLocks noGrp="1"/>
          </p:cNvSpPr>
          <p:nvPr>
            <p:ph type="body" idx="1"/>
          </p:nvPr>
        </p:nvSpPr>
        <p:spPr>
          <a:xfrm>
            <a:off x="5106222" y="1525313"/>
            <a:ext cx="6591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54091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sz="2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Alpine is the 3rd-generation HPC cluster at CURC, following:</a:t>
            </a:r>
            <a:endParaRPr sz="20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  <a:p>
            <a:pPr marL="914400" lvl="1" indent="-35409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2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Janus</a:t>
            </a:r>
            <a:endParaRPr sz="20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  <a:p>
            <a:pPr marL="914400" lvl="1" indent="-35409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2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RMACC Summit</a:t>
            </a:r>
            <a:endParaRPr sz="20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  <a:p>
            <a:pPr marL="457200" lvl="0" indent="-354091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sz="2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Alpine is a heterogeneous cluster with hardware currently provided by CU Boulder, CSU, and Anschutz Medical Campus</a:t>
            </a:r>
          </a:p>
          <a:p>
            <a:pPr marL="457200" lvl="0" indent="-354091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sz="2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Access is available to CU Boulder, CSU, AMC, and RMACC users</a:t>
            </a:r>
            <a:endParaRPr sz="20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337" name="Google Shape;337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grpSp>
        <p:nvGrpSpPr>
          <p:cNvPr id="338" name="Google Shape;338;p32"/>
          <p:cNvGrpSpPr/>
          <p:nvPr/>
        </p:nvGrpSpPr>
        <p:grpSpPr>
          <a:xfrm>
            <a:off x="1486798" y="2512125"/>
            <a:ext cx="2968949" cy="2414882"/>
            <a:chOff x="2864298" y="1459325"/>
            <a:chExt cx="2968949" cy="2414882"/>
          </a:xfrm>
        </p:grpSpPr>
        <p:sp>
          <p:nvSpPr>
            <p:cNvPr id="339" name="Google Shape;339;p32"/>
            <p:cNvSpPr/>
            <p:nvPr/>
          </p:nvSpPr>
          <p:spPr>
            <a:xfrm>
              <a:off x="3491867" y="255423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2"/>
            <p:cNvSpPr/>
            <p:nvPr/>
          </p:nvSpPr>
          <p:spPr>
            <a:xfrm>
              <a:off x="4856827" y="218506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2"/>
            <p:cNvSpPr/>
            <p:nvPr/>
          </p:nvSpPr>
          <p:spPr>
            <a:xfrm>
              <a:off x="5475947" y="2937496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2"/>
            <p:cNvSpPr/>
            <p:nvPr/>
          </p:nvSpPr>
          <p:spPr>
            <a:xfrm>
              <a:off x="4239762" y="350520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2"/>
            <p:cNvSpPr/>
            <p:nvPr/>
          </p:nvSpPr>
          <p:spPr>
            <a:xfrm>
              <a:off x="2864298" y="330654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44" name="Google Shape;344;p32"/>
            <p:cNvCxnSpPr>
              <a:stCxn id="343" idx="3"/>
              <a:endCxn id="339" idx="1"/>
            </p:cNvCxnSpPr>
            <p:nvPr/>
          </p:nvCxnSpPr>
          <p:spPr>
            <a:xfrm rot="10800000" flipH="1">
              <a:off x="3221598" y="2738643"/>
              <a:ext cx="2703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5" name="Google Shape;345;p32"/>
            <p:cNvCxnSpPr>
              <a:stCxn id="343" idx="3"/>
              <a:endCxn id="342" idx="1"/>
            </p:cNvCxnSpPr>
            <p:nvPr/>
          </p:nvCxnSpPr>
          <p:spPr>
            <a:xfrm>
              <a:off x="3221598" y="3491043"/>
              <a:ext cx="1018200" cy="198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6" name="Google Shape;346;p32"/>
            <p:cNvCxnSpPr>
              <a:stCxn id="339" idx="2"/>
              <a:endCxn id="342" idx="1"/>
            </p:cNvCxnSpPr>
            <p:nvPr/>
          </p:nvCxnSpPr>
          <p:spPr>
            <a:xfrm>
              <a:off x="3670517" y="2923237"/>
              <a:ext cx="569100" cy="766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7" name="Google Shape;347;p32"/>
            <p:cNvCxnSpPr>
              <a:endCxn id="340" idx="1"/>
            </p:cNvCxnSpPr>
            <p:nvPr/>
          </p:nvCxnSpPr>
          <p:spPr>
            <a:xfrm rot="10800000" flipH="1">
              <a:off x="3849127" y="2369563"/>
              <a:ext cx="1007700" cy="369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8" name="Google Shape;348;p32"/>
            <p:cNvCxnSpPr>
              <a:endCxn id="342" idx="3"/>
            </p:cNvCxnSpPr>
            <p:nvPr/>
          </p:nvCxnSpPr>
          <p:spPr>
            <a:xfrm flipH="1">
              <a:off x="4597062" y="2554207"/>
              <a:ext cx="438000" cy="1135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9" name="Google Shape;349;p32"/>
            <p:cNvCxnSpPr>
              <a:stCxn id="340" idx="3"/>
              <a:endCxn id="341" idx="1"/>
            </p:cNvCxnSpPr>
            <p:nvPr/>
          </p:nvCxnSpPr>
          <p:spPr>
            <a:xfrm>
              <a:off x="5214127" y="2369563"/>
              <a:ext cx="2619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0" name="Google Shape;350;p32"/>
            <p:cNvCxnSpPr>
              <a:stCxn id="342" idx="3"/>
              <a:endCxn id="341" idx="1"/>
            </p:cNvCxnSpPr>
            <p:nvPr/>
          </p:nvCxnSpPr>
          <p:spPr>
            <a:xfrm rot="10800000" flipH="1">
              <a:off x="4597062" y="3122107"/>
              <a:ext cx="879000" cy="567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51" name="Google Shape;351;p32"/>
            <p:cNvSpPr txBox="1"/>
            <p:nvPr/>
          </p:nvSpPr>
          <p:spPr>
            <a:xfrm>
              <a:off x="3444895" y="1459325"/>
              <a:ext cx="1815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/>
                <a:t>Alpine</a:t>
              </a:r>
              <a:endParaRPr sz="1800" b="1"/>
            </a:p>
          </p:txBody>
        </p:sp>
      </p:grpSp>
      <p:sp>
        <p:nvSpPr>
          <p:cNvPr id="2" name="Google Shape;318;p36">
            <a:extLst>
              <a:ext uri="{FF2B5EF4-FFF2-40B4-BE49-F238E27FC236}">
                <a16:creationId xmlns:a16="http://schemas.microsoft.com/office/drawing/2014/main" id="{4AFBBF2C-948F-648E-B5F2-7349495C45A7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Cluster: Alpine </a:t>
            </a:r>
            <a:endParaRPr/>
          </a:p>
        </p:txBody>
      </p:sp>
      <p:sp>
        <p:nvSpPr>
          <p:cNvPr id="358" name="Google Shape;358;p33"/>
          <p:cNvSpPr txBox="1">
            <a:spLocks noGrp="1"/>
          </p:cNvSpPr>
          <p:nvPr>
            <p:ph type="body" idx="1"/>
          </p:nvPr>
        </p:nvSpPr>
        <p:spPr>
          <a:xfrm>
            <a:off x="4762225" y="1825625"/>
            <a:ext cx="6591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77500" lnSpcReduction="20000"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US" sz="2400" dirty="0"/>
              <a:t>Hardware on Alpine will continue to be purchased and released in stages:</a:t>
            </a:r>
            <a:br>
              <a:rPr lang="en-US" sz="2400" dirty="0"/>
            </a:br>
            <a:endParaRPr sz="2400" dirty="0"/>
          </a:p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US" sz="2400" dirty="0"/>
              <a:t>Alpine (stage 3):</a:t>
            </a:r>
            <a:endParaRPr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184 General CPU Nodes</a:t>
            </a:r>
            <a:endParaRPr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AMD Milan, 64 Core, 3.74G RAM/Core</a:t>
            </a:r>
            <a:endParaRPr i="1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8 NVIDIA GPU Nodes</a:t>
            </a:r>
            <a:endParaRPr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3x NVIDIA A100 (atop General CPU node)</a:t>
            </a:r>
            <a:endParaRPr i="1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8 AMD GPU Nodes</a:t>
            </a:r>
            <a:endParaRPr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3x AMD MI100 (atop General CPU node)</a:t>
            </a: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12 AMD High-Memory Nodes</a:t>
            </a:r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AMD Milan, 48 Core, 21.5G RAM/Core</a:t>
            </a: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Additional Hardware contributed by CSU, AMC</a:t>
            </a:r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Nodes which boost priority for CSU/AMC users</a:t>
            </a:r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endParaRPr lang="en-US" i="1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■"/>
            </a:pPr>
            <a:endParaRPr sz="2800" dirty="0"/>
          </a:p>
        </p:txBody>
      </p:sp>
      <p:sp>
        <p:nvSpPr>
          <p:cNvPr id="359" name="Google Shape;359;p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grpSp>
        <p:nvGrpSpPr>
          <p:cNvPr id="360" name="Google Shape;360;p33"/>
          <p:cNvGrpSpPr/>
          <p:nvPr/>
        </p:nvGrpSpPr>
        <p:grpSpPr>
          <a:xfrm>
            <a:off x="1486798" y="2512125"/>
            <a:ext cx="2968949" cy="2414882"/>
            <a:chOff x="2864298" y="1459325"/>
            <a:chExt cx="2968949" cy="2414882"/>
          </a:xfrm>
        </p:grpSpPr>
        <p:sp>
          <p:nvSpPr>
            <p:cNvPr id="361" name="Google Shape;361;p33"/>
            <p:cNvSpPr/>
            <p:nvPr/>
          </p:nvSpPr>
          <p:spPr>
            <a:xfrm>
              <a:off x="3491867" y="255423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3"/>
            <p:cNvSpPr/>
            <p:nvPr/>
          </p:nvSpPr>
          <p:spPr>
            <a:xfrm>
              <a:off x="4856827" y="218506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3"/>
            <p:cNvSpPr/>
            <p:nvPr/>
          </p:nvSpPr>
          <p:spPr>
            <a:xfrm>
              <a:off x="5475947" y="2937496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3"/>
            <p:cNvSpPr/>
            <p:nvPr/>
          </p:nvSpPr>
          <p:spPr>
            <a:xfrm>
              <a:off x="4239762" y="350520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3"/>
            <p:cNvSpPr/>
            <p:nvPr/>
          </p:nvSpPr>
          <p:spPr>
            <a:xfrm>
              <a:off x="2864298" y="330654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66" name="Google Shape;366;p33"/>
            <p:cNvCxnSpPr>
              <a:stCxn id="365" idx="3"/>
              <a:endCxn id="361" idx="1"/>
            </p:cNvCxnSpPr>
            <p:nvPr/>
          </p:nvCxnSpPr>
          <p:spPr>
            <a:xfrm rot="10800000" flipH="1">
              <a:off x="3221598" y="2738643"/>
              <a:ext cx="2703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7" name="Google Shape;367;p33"/>
            <p:cNvCxnSpPr>
              <a:stCxn id="365" idx="3"/>
              <a:endCxn id="364" idx="1"/>
            </p:cNvCxnSpPr>
            <p:nvPr/>
          </p:nvCxnSpPr>
          <p:spPr>
            <a:xfrm>
              <a:off x="3221598" y="3491043"/>
              <a:ext cx="1018200" cy="198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8" name="Google Shape;368;p33"/>
            <p:cNvCxnSpPr>
              <a:stCxn id="361" idx="2"/>
              <a:endCxn id="364" idx="1"/>
            </p:cNvCxnSpPr>
            <p:nvPr/>
          </p:nvCxnSpPr>
          <p:spPr>
            <a:xfrm>
              <a:off x="3670517" y="2923237"/>
              <a:ext cx="569100" cy="766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9" name="Google Shape;369;p33"/>
            <p:cNvCxnSpPr>
              <a:endCxn id="362" idx="1"/>
            </p:cNvCxnSpPr>
            <p:nvPr/>
          </p:nvCxnSpPr>
          <p:spPr>
            <a:xfrm rot="10800000" flipH="1">
              <a:off x="3849127" y="2369563"/>
              <a:ext cx="1007700" cy="369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0" name="Google Shape;370;p33"/>
            <p:cNvCxnSpPr>
              <a:endCxn id="364" idx="3"/>
            </p:cNvCxnSpPr>
            <p:nvPr/>
          </p:nvCxnSpPr>
          <p:spPr>
            <a:xfrm flipH="1">
              <a:off x="4597062" y="2554207"/>
              <a:ext cx="438000" cy="1135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1" name="Google Shape;371;p33"/>
            <p:cNvCxnSpPr>
              <a:stCxn id="362" idx="3"/>
              <a:endCxn id="363" idx="1"/>
            </p:cNvCxnSpPr>
            <p:nvPr/>
          </p:nvCxnSpPr>
          <p:spPr>
            <a:xfrm>
              <a:off x="5214127" y="2369563"/>
              <a:ext cx="2619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2" name="Google Shape;372;p33"/>
            <p:cNvCxnSpPr>
              <a:stCxn id="364" idx="3"/>
              <a:endCxn id="363" idx="1"/>
            </p:cNvCxnSpPr>
            <p:nvPr/>
          </p:nvCxnSpPr>
          <p:spPr>
            <a:xfrm rot="10800000" flipH="1">
              <a:off x="4597062" y="3122107"/>
              <a:ext cx="879000" cy="567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73" name="Google Shape;373;p33"/>
            <p:cNvSpPr txBox="1"/>
            <p:nvPr/>
          </p:nvSpPr>
          <p:spPr>
            <a:xfrm>
              <a:off x="3444895" y="1459325"/>
              <a:ext cx="1815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/>
                <a:t>Alpine</a:t>
              </a:r>
              <a:endParaRPr sz="1800" b="1"/>
            </a:p>
          </p:txBody>
        </p:sp>
      </p:grpSp>
      <p:sp>
        <p:nvSpPr>
          <p:cNvPr id="2" name="Google Shape;318;p36">
            <a:extLst>
              <a:ext uri="{FF2B5EF4-FFF2-40B4-BE49-F238E27FC236}">
                <a16:creationId xmlns:a16="http://schemas.microsoft.com/office/drawing/2014/main" id="{9AD838B2-1D87-0442-10BC-C6B6C9F84D82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Cluster: Alpine </a:t>
            </a:r>
            <a:endParaRPr/>
          </a:p>
        </p:txBody>
      </p:sp>
      <p:sp>
        <p:nvSpPr>
          <p:cNvPr id="276" name="Google Shape;276;p33"/>
          <p:cNvSpPr txBox="1">
            <a:spLocks noGrp="1"/>
          </p:cNvSpPr>
          <p:nvPr>
            <p:ph type="body" idx="1"/>
          </p:nvPr>
        </p:nvSpPr>
        <p:spPr>
          <a:xfrm>
            <a:off x="4762225" y="1825625"/>
            <a:ext cx="6591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US" sz="2400" dirty="0"/>
              <a:t>Interconnect</a:t>
            </a:r>
            <a:endParaRPr sz="2400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-US" sz="1800" b="1" dirty="0"/>
              <a:t>CPU nodes</a:t>
            </a:r>
            <a:r>
              <a:rPr lang="en-US" sz="1800" dirty="0"/>
              <a:t>: HDR-100 InfiniBand (200Gb inter-node fabric)</a:t>
            </a:r>
            <a:endParaRPr sz="1800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-US" sz="1800" b="1" dirty="0"/>
              <a:t>GPU nodes</a:t>
            </a:r>
            <a:r>
              <a:rPr lang="en-US" sz="1800" dirty="0"/>
              <a:t>: 2x25 Gb Ethernet +</a:t>
            </a:r>
            <a:r>
              <a:rPr lang="en-US" sz="1800" dirty="0" err="1"/>
              <a:t>RoCE</a:t>
            </a:r>
            <a:endParaRPr sz="1800"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sz="1800" dirty="0" err="1"/>
              <a:t>nvlink</a:t>
            </a:r>
            <a:r>
              <a:rPr lang="en-US" sz="1800" dirty="0"/>
              <a:t> compatibility in progress</a:t>
            </a:r>
            <a:endParaRPr sz="1800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-US" sz="1800" b="1" dirty="0"/>
              <a:t>Scratch Storage</a:t>
            </a:r>
            <a:r>
              <a:rPr lang="en-US" sz="1800" dirty="0"/>
              <a:t>: 25Gb Ethernet +</a:t>
            </a:r>
            <a:r>
              <a:rPr lang="en-US" sz="1800" dirty="0" err="1"/>
              <a:t>RoCE</a:t>
            </a:r>
            <a:endParaRPr sz="1800" dirty="0"/>
          </a:p>
          <a:p>
            <a:pPr marL="9144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 dirty="0"/>
          </a:p>
          <a:p>
            <a:pPr marL="457200" lvl="0" indent="-3810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400"/>
              <a:buChar char="●"/>
            </a:pPr>
            <a:r>
              <a:rPr lang="en-US" sz="2400" dirty="0"/>
              <a:t>Operating System</a:t>
            </a:r>
            <a:endParaRPr sz="2400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sz="1800" dirty="0"/>
              <a:t>RedHat Enterprise Linux version 8 operating system</a:t>
            </a:r>
            <a:endParaRPr sz="1800" dirty="0"/>
          </a:p>
        </p:txBody>
      </p:sp>
      <p:sp>
        <p:nvSpPr>
          <p:cNvPr id="277" name="Google Shape;277;p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grpSp>
        <p:nvGrpSpPr>
          <p:cNvPr id="278" name="Google Shape;278;p33"/>
          <p:cNvGrpSpPr/>
          <p:nvPr/>
        </p:nvGrpSpPr>
        <p:grpSpPr>
          <a:xfrm>
            <a:off x="1486798" y="2512125"/>
            <a:ext cx="2968949" cy="2414882"/>
            <a:chOff x="2864298" y="1459325"/>
            <a:chExt cx="2968949" cy="2414882"/>
          </a:xfrm>
        </p:grpSpPr>
        <p:sp>
          <p:nvSpPr>
            <p:cNvPr id="279" name="Google Shape;279;p33"/>
            <p:cNvSpPr/>
            <p:nvPr/>
          </p:nvSpPr>
          <p:spPr>
            <a:xfrm>
              <a:off x="3491867" y="255423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3"/>
            <p:cNvSpPr/>
            <p:nvPr/>
          </p:nvSpPr>
          <p:spPr>
            <a:xfrm>
              <a:off x="4856827" y="218506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3"/>
            <p:cNvSpPr/>
            <p:nvPr/>
          </p:nvSpPr>
          <p:spPr>
            <a:xfrm>
              <a:off x="5475947" y="2937496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3"/>
            <p:cNvSpPr/>
            <p:nvPr/>
          </p:nvSpPr>
          <p:spPr>
            <a:xfrm>
              <a:off x="4239762" y="350520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3"/>
            <p:cNvSpPr/>
            <p:nvPr/>
          </p:nvSpPr>
          <p:spPr>
            <a:xfrm>
              <a:off x="2864298" y="330654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84" name="Google Shape;284;p33"/>
            <p:cNvCxnSpPr>
              <a:stCxn id="283" idx="3"/>
              <a:endCxn id="279" idx="1"/>
            </p:cNvCxnSpPr>
            <p:nvPr/>
          </p:nvCxnSpPr>
          <p:spPr>
            <a:xfrm rot="10800000" flipH="1">
              <a:off x="3221598" y="2738643"/>
              <a:ext cx="2703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5" name="Google Shape;285;p33"/>
            <p:cNvCxnSpPr>
              <a:stCxn id="283" idx="3"/>
              <a:endCxn id="282" idx="1"/>
            </p:cNvCxnSpPr>
            <p:nvPr/>
          </p:nvCxnSpPr>
          <p:spPr>
            <a:xfrm>
              <a:off x="3221598" y="3491043"/>
              <a:ext cx="1018200" cy="198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6" name="Google Shape;286;p33"/>
            <p:cNvCxnSpPr>
              <a:stCxn id="279" idx="2"/>
              <a:endCxn id="282" idx="1"/>
            </p:cNvCxnSpPr>
            <p:nvPr/>
          </p:nvCxnSpPr>
          <p:spPr>
            <a:xfrm>
              <a:off x="3670517" y="2923237"/>
              <a:ext cx="569100" cy="766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7" name="Google Shape;287;p33"/>
            <p:cNvCxnSpPr>
              <a:endCxn id="280" idx="1"/>
            </p:cNvCxnSpPr>
            <p:nvPr/>
          </p:nvCxnSpPr>
          <p:spPr>
            <a:xfrm rot="10800000" flipH="1">
              <a:off x="3849127" y="2369563"/>
              <a:ext cx="1007700" cy="369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8" name="Google Shape;288;p33"/>
            <p:cNvCxnSpPr>
              <a:endCxn id="282" idx="3"/>
            </p:cNvCxnSpPr>
            <p:nvPr/>
          </p:nvCxnSpPr>
          <p:spPr>
            <a:xfrm flipH="1">
              <a:off x="4597062" y="2554207"/>
              <a:ext cx="438000" cy="1135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9" name="Google Shape;289;p33"/>
            <p:cNvCxnSpPr>
              <a:stCxn id="280" idx="3"/>
              <a:endCxn id="281" idx="1"/>
            </p:cNvCxnSpPr>
            <p:nvPr/>
          </p:nvCxnSpPr>
          <p:spPr>
            <a:xfrm>
              <a:off x="5214127" y="2369563"/>
              <a:ext cx="2619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0" name="Google Shape;290;p33"/>
            <p:cNvCxnSpPr>
              <a:stCxn id="282" idx="3"/>
              <a:endCxn id="281" idx="1"/>
            </p:cNvCxnSpPr>
            <p:nvPr/>
          </p:nvCxnSpPr>
          <p:spPr>
            <a:xfrm rot="10800000" flipH="1">
              <a:off x="4597062" y="3122107"/>
              <a:ext cx="879000" cy="567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91" name="Google Shape;291;p33"/>
            <p:cNvSpPr txBox="1"/>
            <p:nvPr/>
          </p:nvSpPr>
          <p:spPr>
            <a:xfrm>
              <a:off x="3444895" y="1459325"/>
              <a:ext cx="1815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/>
                <a:t>Alpine</a:t>
              </a:r>
              <a:endParaRPr sz="1800" b="1"/>
            </a:p>
          </p:txBody>
        </p:sp>
      </p:grpSp>
      <p:sp>
        <p:nvSpPr>
          <p:cNvPr id="2" name="Google Shape;318;p36">
            <a:extLst>
              <a:ext uri="{FF2B5EF4-FFF2-40B4-BE49-F238E27FC236}">
                <a16:creationId xmlns:a16="http://schemas.microsoft.com/office/drawing/2014/main" id="{620141B8-D17D-6CB5-CBF8-EAA0C9F6617C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4"/>
          <p:cNvSpPr txBox="1">
            <a:spLocks noGrp="1"/>
          </p:cNvSpPr>
          <p:nvPr>
            <p:ph type="title"/>
          </p:nvPr>
        </p:nvSpPr>
        <p:spPr>
          <a:xfrm>
            <a:off x="838200" y="53290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Submitting Jobs via Terminal</a:t>
            </a:r>
            <a:endParaRPr/>
          </a:p>
        </p:txBody>
      </p:sp>
      <p:sp>
        <p:nvSpPr>
          <p:cNvPr id="298" name="Google Shape;298;p34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299" name="Google Shape;299;p34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4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RC Access: Logging in</a:t>
            </a:r>
            <a:endParaRPr dirty="0"/>
          </a:p>
        </p:txBody>
      </p:sp>
      <p:sp>
        <p:nvSpPr>
          <p:cNvPr id="590" name="Google Shape;590;p4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7800" lvl="0" indent="-190500" algn="l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 dirty="0"/>
              <a:t>To login to an RC login node:</a:t>
            </a:r>
            <a:endParaRPr sz="2400" dirty="0"/>
          </a:p>
          <a:p>
            <a:pPr marL="1778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dirty="0"/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5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27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7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ssh</a:t>
            </a:r>
            <a:r>
              <a:rPr lang="en-US" sz="27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&lt;</a:t>
            </a:r>
            <a:r>
              <a:rPr lang="en-US" sz="2700" dirty="0">
                <a:solidFill>
                  <a:schemeClr val="accent5"/>
                </a:solidFill>
                <a:uFill>
                  <a:noFill/>
                </a:uFill>
                <a:latin typeface="Consolas"/>
                <a:ea typeface="Consolas"/>
                <a:cs typeface="Consolas"/>
                <a:sym typeface="Consola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username&gt;@login.rc.colorado.edu</a:t>
            </a:r>
            <a:endParaRPr sz="27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br>
              <a:rPr lang="en-US" sz="2500" dirty="0"/>
            </a:br>
            <a:r>
              <a:rPr lang="en-US" sz="2400" dirty="0"/>
              <a:t>Supply your </a:t>
            </a:r>
            <a:r>
              <a:rPr lang="en-US" sz="2400" dirty="0" err="1"/>
              <a:t>IdentiKey</a:t>
            </a:r>
            <a:r>
              <a:rPr lang="en-US" sz="2400" dirty="0"/>
              <a:t> password and your Duo app will alert you to confirm the login</a:t>
            </a: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400" dirty="0"/>
              <a:t>*CU and CSU exclusive</a:t>
            </a:r>
            <a:endParaRPr sz="2400" dirty="0"/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endParaRPr sz="2400" dirty="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endParaRPr sz="2400" dirty="0"/>
          </a:p>
        </p:txBody>
      </p:sp>
      <p:sp>
        <p:nvSpPr>
          <p:cNvPr id="591" name="Google Shape;591;p4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cxnSp>
        <p:nvCxnSpPr>
          <p:cNvPr id="592" name="Google Shape;592;p47"/>
          <p:cNvCxnSpPr/>
          <p:nvPr/>
        </p:nvCxnSpPr>
        <p:spPr>
          <a:xfrm rot="10800000" flipH="1">
            <a:off x="803407" y="4801642"/>
            <a:ext cx="10585200" cy="9300"/>
          </a:xfrm>
          <a:prstGeom prst="straightConnector1">
            <a:avLst/>
          </a:prstGeom>
          <a:noFill/>
          <a:ln w="9525" cap="flat" cmpd="sng">
            <a:solidFill>
              <a:srgbClr val="44546A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Google Shape;318;p36">
            <a:extLst>
              <a:ext uri="{FF2B5EF4-FFF2-40B4-BE49-F238E27FC236}">
                <a16:creationId xmlns:a16="http://schemas.microsoft.com/office/drawing/2014/main" id="{4FE073F3-FAD3-216B-1B28-B863A1807E79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864</TotalTime>
  <Words>2912</Words>
  <Application>Microsoft Office PowerPoint</Application>
  <PresentationFormat>Widescreen</PresentationFormat>
  <Paragraphs>545</Paragraphs>
  <Slides>41</Slides>
  <Notes>41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41</vt:i4>
      </vt:variant>
    </vt:vector>
  </HeadingPairs>
  <TitlesOfParts>
    <vt:vector size="54" baseType="lpstr">
      <vt:lpstr>Lato</vt:lpstr>
      <vt:lpstr>Helvetica Neue Light</vt:lpstr>
      <vt:lpstr>Tahoma</vt:lpstr>
      <vt:lpstr>Times New Roman</vt:lpstr>
      <vt:lpstr>Courier</vt:lpstr>
      <vt:lpstr>Calibri</vt:lpstr>
      <vt:lpstr>Arial Black</vt:lpstr>
      <vt:lpstr>Helvetica Neue</vt:lpstr>
      <vt:lpstr>Courier New</vt:lpstr>
      <vt:lpstr>Consolas</vt:lpstr>
      <vt:lpstr>Arial</vt:lpstr>
      <vt:lpstr>Office Theme</vt:lpstr>
      <vt:lpstr>Office Theme</vt:lpstr>
      <vt:lpstr>Alpine Job Submission</vt:lpstr>
      <vt:lpstr>HPC Job Submission </vt:lpstr>
      <vt:lpstr>Outline</vt:lpstr>
      <vt:lpstr>HPC - High Performance Computing</vt:lpstr>
      <vt:lpstr>HPC Cluster: Alpine </vt:lpstr>
      <vt:lpstr>HPC Cluster: Alpine </vt:lpstr>
      <vt:lpstr>HPC Cluster: Alpine </vt:lpstr>
      <vt:lpstr>Submitting Jobs via Terminal</vt:lpstr>
      <vt:lpstr>RC Access: Logging in</vt:lpstr>
      <vt:lpstr>RC Access: Logging in</vt:lpstr>
      <vt:lpstr>Working on RC Resources</vt:lpstr>
      <vt:lpstr>Jobs</vt:lpstr>
      <vt:lpstr>HPC - High Performance Computing</vt:lpstr>
      <vt:lpstr>HPC - High Performance Computing</vt:lpstr>
      <vt:lpstr>Batch Jobs</vt:lpstr>
      <vt:lpstr>Submit your first batch job</vt:lpstr>
      <vt:lpstr>Anatomy of a job script </vt:lpstr>
      <vt:lpstr>Anatomy of a job script  open alpine_scripts/submit_test.sh (nano or vim)</vt:lpstr>
      <vt:lpstr>Job Options</vt:lpstr>
      <vt:lpstr>Alpine Partitions</vt:lpstr>
      <vt:lpstr>Quality of Service</vt:lpstr>
      <vt:lpstr>Writing your first job script</vt:lpstr>
      <vt:lpstr>Your turn!</vt:lpstr>
      <vt:lpstr>Job details of sleep.sh</vt:lpstr>
      <vt:lpstr>Job Output</vt:lpstr>
      <vt:lpstr>Checking your jobs (1)</vt:lpstr>
      <vt:lpstr>Checking your jobs (2)</vt:lpstr>
      <vt:lpstr>Software and Jobs</vt:lpstr>
      <vt:lpstr>Software and Jobs (2)</vt:lpstr>
      <vt:lpstr>Example 1: Serial R Code</vt:lpstr>
      <vt:lpstr>Running an external program</vt:lpstr>
      <vt:lpstr>GPU Jobs</vt:lpstr>
      <vt:lpstr>GPU Jobs</vt:lpstr>
      <vt:lpstr>GPU Job Script Example</vt:lpstr>
      <vt:lpstr>Advanced Job Scripts</vt:lpstr>
      <vt:lpstr>Running an mpi job</vt:lpstr>
      <vt:lpstr>Running serial jobs in parallel</vt:lpstr>
      <vt:lpstr>Interactive Jobs</vt:lpstr>
      <vt:lpstr>Interactive jobs</vt:lpstr>
      <vt:lpstr>Running an interactive job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Alpine Job Submission</dc:title>
  <dc:creator>Trevor Alan Hall</dc:creator>
  <cp:lastModifiedBy>Trevor Alan Hall</cp:lastModifiedBy>
  <cp:revision>6</cp:revision>
  <dcterms:modified xsi:type="dcterms:W3CDTF">2023-05-11T17:23:34Z</dcterms:modified>
</cp:coreProperties>
</file>